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0"/>
  </p:notesMasterIdLst>
  <p:handoutMasterIdLst>
    <p:handoutMasterId r:id="rId41"/>
  </p:handoutMasterIdLst>
  <p:sldIdLst>
    <p:sldId id="322" r:id="rId2"/>
    <p:sldId id="281" r:id="rId3"/>
    <p:sldId id="328" r:id="rId4"/>
    <p:sldId id="317" r:id="rId5"/>
    <p:sldId id="314" r:id="rId6"/>
    <p:sldId id="335" r:id="rId7"/>
    <p:sldId id="303" r:id="rId8"/>
    <p:sldId id="321" r:id="rId9"/>
    <p:sldId id="306" r:id="rId10"/>
    <p:sldId id="305" r:id="rId11"/>
    <p:sldId id="307" r:id="rId12"/>
    <p:sldId id="308" r:id="rId13"/>
    <p:sldId id="309" r:id="rId14"/>
    <p:sldId id="310" r:id="rId15"/>
    <p:sldId id="311" r:id="rId16"/>
    <p:sldId id="313" r:id="rId17"/>
    <p:sldId id="320" r:id="rId18"/>
    <p:sldId id="330" r:id="rId19"/>
    <p:sldId id="331" r:id="rId20"/>
    <p:sldId id="325" r:id="rId21"/>
    <p:sldId id="326" r:id="rId22"/>
    <p:sldId id="332" r:id="rId23"/>
    <p:sldId id="333" r:id="rId24"/>
    <p:sldId id="327" r:id="rId25"/>
    <p:sldId id="319" r:id="rId26"/>
    <p:sldId id="329" r:id="rId27"/>
    <p:sldId id="299" r:id="rId28"/>
    <p:sldId id="292" r:id="rId29"/>
    <p:sldId id="287" r:id="rId30"/>
    <p:sldId id="318" r:id="rId31"/>
    <p:sldId id="288" r:id="rId32"/>
    <p:sldId id="291" r:id="rId33"/>
    <p:sldId id="289" r:id="rId34"/>
    <p:sldId id="293" r:id="rId35"/>
    <p:sldId id="300" r:id="rId36"/>
    <p:sldId id="296" r:id="rId37"/>
    <p:sldId id="297" r:id="rId38"/>
    <p:sldId id="334" r:id="rId39"/>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5pPr>
    <a:lvl6pPr marL="2286000" algn="l" defTabSz="457200" rtl="0" eaLnBrk="1" latinLnBrk="0" hangingPunct="1">
      <a:defRPr sz="2400" kern="1200">
        <a:solidFill>
          <a:schemeClr val="tx1"/>
        </a:solidFill>
        <a:latin typeface="Times" charset="0"/>
        <a:ea typeface="ＭＳ Ｐゴシック" charset="0"/>
        <a:cs typeface="ＭＳ Ｐゴシック" charset="0"/>
      </a:defRPr>
    </a:lvl6pPr>
    <a:lvl7pPr marL="2743200" algn="l" defTabSz="457200" rtl="0" eaLnBrk="1" latinLnBrk="0" hangingPunct="1">
      <a:defRPr sz="2400" kern="1200">
        <a:solidFill>
          <a:schemeClr val="tx1"/>
        </a:solidFill>
        <a:latin typeface="Times" charset="0"/>
        <a:ea typeface="ＭＳ Ｐゴシック" charset="0"/>
        <a:cs typeface="ＭＳ Ｐゴシック" charset="0"/>
      </a:defRPr>
    </a:lvl7pPr>
    <a:lvl8pPr marL="3200400" algn="l" defTabSz="457200" rtl="0" eaLnBrk="1" latinLnBrk="0" hangingPunct="1">
      <a:defRPr sz="2400" kern="1200">
        <a:solidFill>
          <a:schemeClr val="tx1"/>
        </a:solidFill>
        <a:latin typeface="Times" charset="0"/>
        <a:ea typeface="ＭＳ Ｐゴシック" charset="0"/>
        <a:cs typeface="ＭＳ Ｐゴシック" charset="0"/>
      </a:defRPr>
    </a:lvl8pPr>
    <a:lvl9pPr marL="3657600" algn="l" defTabSz="457200" rtl="0" eaLnBrk="1" latinLnBrk="0" hangingPunct="1">
      <a:defRPr sz="2400" kern="1200">
        <a:solidFill>
          <a:schemeClr val="tx1"/>
        </a:solidFill>
        <a:latin typeface="Times"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clrMru>
    <a:srgbClr val="EF1F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953" autoAdjust="0"/>
    <p:restoredTop sz="95318" autoAdjust="0"/>
  </p:normalViewPr>
  <p:slideViewPr>
    <p:cSldViewPr>
      <p:cViewPr>
        <p:scale>
          <a:sx n="139" d="100"/>
          <a:sy n="139" d="100"/>
        </p:scale>
        <p:origin x="144" y="4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spPr>
            <a:solidFill>
              <a:schemeClr val="tx2">
                <a:lumMod val="50000"/>
                <a:lumOff val="50000"/>
              </a:schemeClr>
            </a:solidFill>
            <a:ln>
              <a:solidFill>
                <a:schemeClr val="tx1"/>
              </a:solidFill>
            </a:ln>
          </c:spPr>
          <c:invertIfNegative val="0"/>
          <c:cat>
            <c:strRef>
              <c:f>Sheet1!$B$2:$B$17</c:f>
              <c:strCache>
                <c:ptCount val="16"/>
                <c:pt idx="0">
                  <c:v>All Students</c:v>
                </c:pt>
                <c:pt idx="1">
                  <c:v>Am Indian</c:v>
                </c:pt>
                <c:pt idx="2">
                  <c:v>Asian Pac Is</c:v>
                </c:pt>
                <c:pt idx="3">
                  <c:v>Asian</c:v>
                </c:pt>
                <c:pt idx="4">
                  <c:v>Pac Is</c:v>
                </c:pt>
                <c:pt idx="5">
                  <c:v>Black</c:v>
                </c:pt>
                <c:pt idx="6">
                  <c:v>Hispanic</c:v>
                </c:pt>
                <c:pt idx="7">
                  <c:v>White</c:v>
                </c:pt>
                <c:pt idx="8">
                  <c:v>&gt;or=2 races</c:v>
                </c:pt>
                <c:pt idx="9">
                  <c:v>SPED</c:v>
                </c:pt>
                <c:pt idx="10">
                  <c:v>LEP</c:v>
                </c:pt>
                <c:pt idx="11">
                  <c:v>Low Income</c:v>
                </c:pt>
                <c:pt idx="12">
                  <c:v>Migrant</c:v>
                </c:pt>
                <c:pt idx="13">
                  <c:v>504 Plan</c:v>
                </c:pt>
                <c:pt idx="14">
                  <c:v>Female</c:v>
                </c:pt>
                <c:pt idx="15">
                  <c:v>Male</c:v>
                </c:pt>
              </c:strCache>
            </c:strRef>
          </c:cat>
          <c:val>
            <c:numRef>
              <c:f>Sheet1!$C$2:$C$17</c:f>
              <c:numCache>
                <c:formatCode>General</c:formatCode>
                <c:ptCount val="16"/>
                <c:pt idx="0">
                  <c:v>76.6</c:v>
                </c:pt>
                <c:pt idx="1">
                  <c:v>56.5</c:v>
                </c:pt>
                <c:pt idx="2">
                  <c:v>81.7</c:v>
                </c:pt>
                <c:pt idx="3">
                  <c:v>82.9</c:v>
                </c:pt>
                <c:pt idx="4">
                  <c:v>66.2</c:v>
                </c:pt>
                <c:pt idx="5">
                  <c:v>65.4</c:v>
                </c:pt>
                <c:pt idx="6">
                  <c:v>64.5</c:v>
                </c:pt>
                <c:pt idx="7">
                  <c:v>80.0</c:v>
                </c:pt>
                <c:pt idx="8">
                  <c:v>73.6</c:v>
                </c:pt>
                <c:pt idx="9">
                  <c:v>56.6</c:v>
                </c:pt>
                <c:pt idx="10">
                  <c:v>52.5</c:v>
                </c:pt>
                <c:pt idx="11">
                  <c:v>65.2</c:v>
                </c:pt>
                <c:pt idx="12">
                  <c:v>64.3</c:v>
                </c:pt>
                <c:pt idx="13">
                  <c:v>80.3</c:v>
                </c:pt>
                <c:pt idx="14">
                  <c:v>80.1</c:v>
                </c:pt>
                <c:pt idx="15">
                  <c:v>73.3</c:v>
                </c:pt>
              </c:numCache>
            </c:numRef>
          </c:val>
        </c:ser>
        <c:dLbls>
          <c:showLegendKey val="0"/>
          <c:showVal val="0"/>
          <c:showCatName val="0"/>
          <c:showSerName val="0"/>
          <c:showPercent val="0"/>
          <c:showBubbleSize val="0"/>
        </c:dLbls>
        <c:gapWidth val="150"/>
        <c:shape val="box"/>
        <c:axId val="586963248"/>
        <c:axId val="654675408"/>
        <c:axId val="0"/>
      </c:bar3DChart>
      <c:catAx>
        <c:axId val="586963248"/>
        <c:scaling>
          <c:orientation val="minMax"/>
        </c:scaling>
        <c:delete val="0"/>
        <c:axPos val="b"/>
        <c:numFmt formatCode="General" sourceLinked="0"/>
        <c:majorTickMark val="out"/>
        <c:minorTickMark val="none"/>
        <c:tickLblPos val="nextTo"/>
        <c:crossAx val="654675408"/>
        <c:crosses val="autoZero"/>
        <c:auto val="1"/>
        <c:lblAlgn val="ctr"/>
        <c:lblOffset val="100"/>
        <c:noMultiLvlLbl val="0"/>
      </c:catAx>
      <c:valAx>
        <c:axId val="654675408"/>
        <c:scaling>
          <c:orientation val="minMax"/>
        </c:scaling>
        <c:delete val="0"/>
        <c:axPos val="l"/>
        <c:majorGridlines/>
        <c:numFmt formatCode="General" sourceLinked="1"/>
        <c:majorTickMark val="out"/>
        <c:minorTickMark val="none"/>
        <c:tickLblPos val="nextTo"/>
        <c:crossAx val="586963248"/>
        <c:crosses val="autoZero"/>
        <c:crossBetween val="between"/>
      </c:valAx>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2D174BF6-DDA3-5946-AF0B-2345F84E314E}" type="datetime1">
              <a:rPr lang="en-US"/>
              <a:pPr>
                <a:defRPr/>
              </a:pPr>
              <a:t>11/16/16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F5337C07-7A92-BA46-96C8-1F82C67E7838}" type="slidenum">
              <a:rPr lang="en-US"/>
              <a:pPr>
                <a:defRPr/>
              </a:pPr>
              <a:t>‹#›</a:t>
            </a:fld>
            <a:endParaRPr lang="en-US"/>
          </a:p>
        </p:txBody>
      </p:sp>
    </p:spTree>
    <p:extLst>
      <p:ext uri="{BB962C8B-B14F-4D97-AF65-F5344CB8AC3E}">
        <p14:creationId xmlns:p14="http://schemas.microsoft.com/office/powerpoint/2010/main" val="22155234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3993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3994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994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3994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0E20C35D-F979-7941-858D-81B75D067AED}" type="slidenum">
              <a:rPr lang="en-US"/>
              <a:pPr>
                <a:defRPr/>
              </a:pPr>
              <a:t>‹#›</a:t>
            </a:fld>
            <a:endParaRPr lang="en-US"/>
          </a:p>
        </p:txBody>
      </p:sp>
    </p:spTree>
    <p:extLst>
      <p:ext uri="{BB962C8B-B14F-4D97-AF65-F5344CB8AC3E}">
        <p14:creationId xmlns:p14="http://schemas.microsoft.com/office/powerpoint/2010/main" val="40073516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D9FA1E9A-CFB2-3148-807C-800568F5449D}" type="slidenum">
              <a:rPr lang="en-US" sz="1200"/>
              <a:pPr/>
              <a:t>1</a:t>
            </a:fld>
            <a:endParaRPr lang="en-US" sz="12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170013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26D03FB-D502-A54C-A9B6-7C2574DAFF08}" type="slidenum">
              <a:rPr lang="en-US" sz="1200"/>
              <a:pPr/>
              <a:t>33</a:t>
            </a:fld>
            <a:endParaRPr lang="en-US" sz="120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188355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7114A823-953E-804B-A6D9-795F61060D9A}" type="slidenum">
              <a:rPr lang="en-US" sz="1200"/>
              <a:pPr/>
              <a:t>34</a:t>
            </a:fld>
            <a:endParaRPr lang="en-US" sz="120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093610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045F6C82-BCB3-8348-B32F-243A671AD4DB}" type="slidenum">
              <a:rPr lang="en-US" sz="1200"/>
              <a:pPr/>
              <a:t>36</a:t>
            </a:fld>
            <a:endParaRPr lang="en-US" sz="1200"/>
          </a:p>
        </p:txBody>
      </p:sp>
      <p:sp>
        <p:nvSpPr>
          <p:cNvPr id="22530" name="Rectangle 1026"/>
          <p:cNvSpPr>
            <a:spLocks noGrp="1" noRot="1" noChangeAspect="1" noChangeArrowheads="1" noTextEdit="1"/>
          </p:cNvSpPr>
          <p:nvPr>
            <p:ph type="sldImg"/>
          </p:nvPr>
        </p:nvSpPr>
        <p:spPr>
          <a:ln/>
        </p:spPr>
      </p:sp>
      <p:sp>
        <p:nvSpPr>
          <p:cNvPr id="22531"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21393282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15E7252B-DC70-0144-A08D-6CDB430F6F1B}" type="slidenum">
              <a:rPr lang="en-US" sz="1200"/>
              <a:pPr/>
              <a:t>37</a:t>
            </a:fld>
            <a:endParaRPr lang="en-US" sz="1200"/>
          </a:p>
        </p:txBody>
      </p:sp>
      <p:sp>
        <p:nvSpPr>
          <p:cNvPr id="25602" name="Rectangle 1026"/>
          <p:cNvSpPr>
            <a:spLocks noGrp="1" noRot="1" noChangeAspect="1" noChangeArrowheads="1" noTextEdit="1"/>
          </p:cNvSpPr>
          <p:nvPr>
            <p:ph type="sldImg"/>
          </p:nvPr>
        </p:nvSpPr>
        <p:spPr>
          <a:ln/>
        </p:spPr>
      </p:sp>
      <p:sp>
        <p:nvSpPr>
          <p:cNvPr id="2560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91978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38</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67061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2</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2060370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6741DA3E-4396-914F-ABE0-04F17CA24510}" type="slidenum">
              <a:rPr lang="en-US" sz="1200"/>
              <a:pPr/>
              <a:t>5</a:t>
            </a:fld>
            <a:endParaRPr lang="en-US" sz="1200"/>
          </a:p>
        </p:txBody>
      </p:sp>
      <p:sp>
        <p:nvSpPr>
          <p:cNvPr id="20482" name="Rectangle 1026"/>
          <p:cNvSpPr>
            <a:spLocks noGrp="1" noRot="1" noChangeAspect="1" noChangeArrowheads="1" noTextEdit="1"/>
          </p:cNvSpPr>
          <p:nvPr>
            <p:ph type="sldImg"/>
          </p:nvPr>
        </p:nvSpPr>
        <p:spPr>
          <a:ln/>
        </p:spPr>
      </p:sp>
      <p:sp>
        <p:nvSpPr>
          <p:cNvPr id="2048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473673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6</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733823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6FC6E3D1-FE58-5D4E-94CC-A2A454716BEC}" type="slidenum">
              <a:rPr lang="en-US" sz="1200"/>
              <a:pPr/>
              <a:t>24</a:t>
            </a:fld>
            <a:endParaRPr lang="en-US" sz="120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80638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03B18755-0C8A-CB44-87BC-03155C1B2B19}" type="slidenum">
              <a:rPr lang="en-US" sz="1200"/>
              <a:pPr/>
              <a:t>28</a:t>
            </a:fld>
            <a:endParaRPr lang="en-US" sz="120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620434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559B6881-68BC-1C4C-A301-4EA6424509AC}" type="slidenum">
              <a:rPr lang="en-US" sz="1200"/>
              <a:pPr/>
              <a:t>29</a:t>
            </a:fld>
            <a:endParaRPr lang="en-US" sz="1200"/>
          </a:p>
        </p:txBody>
      </p:sp>
      <p:sp>
        <p:nvSpPr>
          <p:cNvPr id="36866" name="Rectangle 1026"/>
          <p:cNvSpPr>
            <a:spLocks noGrp="1" noRot="1" noChangeAspect="1" noChangeArrowheads="1" noTextEdit="1"/>
          </p:cNvSpPr>
          <p:nvPr>
            <p:ph type="sldImg"/>
          </p:nvPr>
        </p:nvSpPr>
        <p:spPr>
          <a:ln/>
        </p:spPr>
      </p:sp>
      <p:sp>
        <p:nvSpPr>
          <p:cNvPr id="36867"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611047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77FFE6E-E375-0849-87D1-0D361B93CEC8}" type="slidenum">
              <a:rPr lang="en-US" sz="1200"/>
              <a:pPr/>
              <a:t>31</a:t>
            </a:fld>
            <a:endParaRPr lang="en-US" sz="12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408990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B02C8C68-C0C7-B143-AB44-178E92D0F51E}" type="slidenum">
              <a:rPr lang="en-US" sz="1200"/>
              <a:pPr/>
              <a:t>32</a:t>
            </a:fld>
            <a:endParaRPr lang="en-US" sz="1200"/>
          </a:p>
        </p:txBody>
      </p:sp>
      <p:sp>
        <p:nvSpPr>
          <p:cNvPr id="40962" name="Rectangle 1026"/>
          <p:cNvSpPr>
            <a:spLocks noGrp="1" noRot="1" noChangeAspect="1" noChangeArrowheads="1" noTextEdit="1"/>
          </p:cNvSpPr>
          <p:nvPr>
            <p:ph type="sldImg"/>
          </p:nvPr>
        </p:nvSpPr>
        <p:spPr>
          <a:ln/>
        </p:spPr>
      </p:sp>
      <p:sp>
        <p:nvSpPr>
          <p:cNvPr id="4096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96771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22F53A9-985A-774A-A293-8A6D2EB3049B}" type="slidenum">
              <a:rPr lang="en-US"/>
              <a:pPr>
                <a:defRPr/>
              </a:pPr>
              <a:t>‹#›</a:t>
            </a:fld>
            <a:endParaRPr lang="en-US"/>
          </a:p>
        </p:txBody>
      </p:sp>
    </p:spTree>
    <p:extLst>
      <p:ext uri="{BB962C8B-B14F-4D97-AF65-F5344CB8AC3E}">
        <p14:creationId xmlns:p14="http://schemas.microsoft.com/office/powerpoint/2010/main" val="3701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73B5945-8F3E-C34A-AA2A-E5114E11EDA3}" type="slidenum">
              <a:rPr lang="en-US"/>
              <a:pPr>
                <a:defRPr/>
              </a:pPr>
              <a:t>‹#›</a:t>
            </a:fld>
            <a:endParaRPr lang="en-US"/>
          </a:p>
        </p:txBody>
      </p:sp>
    </p:spTree>
    <p:extLst>
      <p:ext uri="{BB962C8B-B14F-4D97-AF65-F5344CB8AC3E}">
        <p14:creationId xmlns:p14="http://schemas.microsoft.com/office/powerpoint/2010/main" val="3957337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0593976-0F86-7B4A-B347-9E8341440175}" type="slidenum">
              <a:rPr lang="en-US"/>
              <a:pPr>
                <a:defRPr/>
              </a:pPr>
              <a:t>‹#›</a:t>
            </a:fld>
            <a:endParaRPr lang="en-US"/>
          </a:p>
        </p:txBody>
      </p:sp>
    </p:spTree>
    <p:extLst>
      <p:ext uri="{BB962C8B-B14F-4D97-AF65-F5344CB8AC3E}">
        <p14:creationId xmlns:p14="http://schemas.microsoft.com/office/powerpoint/2010/main" val="1876776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9C9B32-64B7-7542-A96B-B6AB5B523626}" type="slidenum">
              <a:rPr lang="en-US"/>
              <a:pPr>
                <a:defRPr/>
              </a:pPr>
              <a:t>‹#›</a:t>
            </a:fld>
            <a:endParaRPr lang="en-US"/>
          </a:p>
        </p:txBody>
      </p:sp>
    </p:spTree>
    <p:extLst>
      <p:ext uri="{BB962C8B-B14F-4D97-AF65-F5344CB8AC3E}">
        <p14:creationId xmlns:p14="http://schemas.microsoft.com/office/powerpoint/2010/main" val="3099059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C548C0-3078-6048-A7E4-D6549EE8F7D4}" type="slidenum">
              <a:rPr lang="en-US"/>
              <a:pPr>
                <a:defRPr/>
              </a:pPr>
              <a:t>‹#›</a:t>
            </a:fld>
            <a:endParaRPr lang="en-US"/>
          </a:p>
        </p:txBody>
      </p:sp>
    </p:spTree>
    <p:extLst>
      <p:ext uri="{BB962C8B-B14F-4D97-AF65-F5344CB8AC3E}">
        <p14:creationId xmlns:p14="http://schemas.microsoft.com/office/powerpoint/2010/main" val="3969363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451F1BF-5AB6-9546-8429-94C07F73629A}" type="slidenum">
              <a:rPr lang="en-US"/>
              <a:pPr>
                <a:defRPr/>
              </a:pPr>
              <a:t>‹#›</a:t>
            </a:fld>
            <a:endParaRPr lang="en-US"/>
          </a:p>
        </p:txBody>
      </p:sp>
    </p:spTree>
    <p:extLst>
      <p:ext uri="{BB962C8B-B14F-4D97-AF65-F5344CB8AC3E}">
        <p14:creationId xmlns:p14="http://schemas.microsoft.com/office/powerpoint/2010/main" val="215027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79EE921-C7C4-D04A-9BE0-560667A445D7}" type="slidenum">
              <a:rPr lang="en-US"/>
              <a:pPr>
                <a:defRPr/>
              </a:pPr>
              <a:t>‹#›</a:t>
            </a:fld>
            <a:endParaRPr lang="en-US"/>
          </a:p>
        </p:txBody>
      </p:sp>
    </p:spTree>
    <p:extLst>
      <p:ext uri="{BB962C8B-B14F-4D97-AF65-F5344CB8AC3E}">
        <p14:creationId xmlns:p14="http://schemas.microsoft.com/office/powerpoint/2010/main" val="2602273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C82770-EFB7-B047-B4A7-49DE5E7E7AEA}" type="slidenum">
              <a:rPr lang="en-US"/>
              <a:pPr>
                <a:defRPr/>
              </a:pPr>
              <a:t>‹#›</a:t>
            </a:fld>
            <a:endParaRPr lang="en-US"/>
          </a:p>
        </p:txBody>
      </p:sp>
    </p:spTree>
    <p:extLst>
      <p:ext uri="{BB962C8B-B14F-4D97-AF65-F5344CB8AC3E}">
        <p14:creationId xmlns:p14="http://schemas.microsoft.com/office/powerpoint/2010/main" val="743350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576ABC9-0CD3-E946-BB60-6BEF0E164993}" type="slidenum">
              <a:rPr lang="en-US"/>
              <a:pPr>
                <a:defRPr/>
              </a:pPr>
              <a:t>‹#›</a:t>
            </a:fld>
            <a:endParaRPr lang="en-US"/>
          </a:p>
        </p:txBody>
      </p:sp>
    </p:spTree>
    <p:extLst>
      <p:ext uri="{BB962C8B-B14F-4D97-AF65-F5344CB8AC3E}">
        <p14:creationId xmlns:p14="http://schemas.microsoft.com/office/powerpoint/2010/main" val="262386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5715C6C-654D-9D48-8A99-36222FAC234D}" type="slidenum">
              <a:rPr lang="en-US"/>
              <a:pPr>
                <a:defRPr/>
              </a:pPr>
              <a:t>‹#›</a:t>
            </a:fld>
            <a:endParaRPr lang="en-US"/>
          </a:p>
        </p:txBody>
      </p:sp>
    </p:spTree>
    <p:extLst>
      <p:ext uri="{BB962C8B-B14F-4D97-AF65-F5344CB8AC3E}">
        <p14:creationId xmlns:p14="http://schemas.microsoft.com/office/powerpoint/2010/main" val="44151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F34399B-40F8-CA4C-A6F4-ED9676124A11}" type="slidenum">
              <a:rPr lang="en-US"/>
              <a:pPr>
                <a:defRPr/>
              </a:pPr>
              <a:t>‹#›</a:t>
            </a:fld>
            <a:endParaRPr lang="en-US"/>
          </a:p>
        </p:txBody>
      </p:sp>
    </p:spTree>
    <p:extLst>
      <p:ext uri="{BB962C8B-B14F-4D97-AF65-F5344CB8AC3E}">
        <p14:creationId xmlns:p14="http://schemas.microsoft.com/office/powerpoint/2010/main" val="235645805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3EDEBB64-4F61-1046-B3D3-AACE081DB10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2"/>
          </a:solidFill>
          <a:latin typeface="Times" pitchFamily="-112" charset="0"/>
        </a:defRPr>
      </a:lvl6pPr>
      <a:lvl7pPr marL="914400" algn="ctr" rtl="0" fontAlgn="base">
        <a:spcBef>
          <a:spcPct val="0"/>
        </a:spcBef>
        <a:spcAft>
          <a:spcPct val="0"/>
        </a:spcAft>
        <a:defRPr sz="4400">
          <a:solidFill>
            <a:schemeClr val="tx2"/>
          </a:solidFill>
          <a:latin typeface="Times" pitchFamily="-112" charset="0"/>
        </a:defRPr>
      </a:lvl7pPr>
      <a:lvl8pPr marL="1371600" algn="ctr" rtl="0" fontAlgn="base">
        <a:spcBef>
          <a:spcPct val="0"/>
        </a:spcBef>
        <a:spcAft>
          <a:spcPct val="0"/>
        </a:spcAft>
        <a:defRPr sz="4400">
          <a:solidFill>
            <a:schemeClr val="tx2"/>
          </a:solidFill>
          <a:latin typeface="Times" pitchFamily="-112" charset="0"/>
        </a:defRPr>
      </a:lvl8pPr>
      <a:lvl9pPr marL="1828800" algn="ctr" rtl="0" fontAlgn="base">
        <a:spcBef>
          <a:spcPct val="0"/>
        </a:spcBef>
        <a:spcAft>
          <a:spcPct val="0"/>
        </a:spcAft>
        <a:defRPr sz="4400">
          <a:solidFill>
            <a:schemeClr val="tx2"/>
          </a:solidFill>
          <a:latin typeface="Times" pitchFamily="-112"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12"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12"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1" TargetMode="External"/><Relationship Id="rId4" Type="http://schemas.openxmlformats.org/officeDocument/2006/relationships/image" Target="../media/image16.png"/><Relationship Id="rId5" Type="http://schemas.openxmlformats.org/officeDocument/2006/relationships/hyperlink" Target="http://nasspblogs.org/principaldifference/2010/12/pisa_its_poverty_not_stupid_1.html" TargetMode="External"/><Relationship Id="rId6" Type="http://schemas.openxmlformats.org/officeDocument/2006/relationships/image" Target="../media/image17.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2" TargetMode="External"/><Relationship Id="rId4" Type="http://schemas.openxmlformats.org/officeDocument/2006/relationships/image" Target="../media/image18.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nasspblogs.org/principaldifference/2010/12/pisa_its_poverty_not_stupid_1.html" TargetMode="Externa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3" TargetMode="External"/><Relationship Id="rId4" Type="http://schemas.openxmlformats.org/officeDocument/2006/relationships/image" Target="../media/image19.png"/><Relationship Id="rId5" Type="http://schemas.openxmlformats.org/officeDocument/2006/relationships/image" Target="../media/image17.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nasspblogs.org/principaldifference/2010/12/pisa_its_poverty_not_stupid_1.html" TargetMode="Externa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hyperlink" Target="http://public.tableausoftware.com/views/PISAScoresvsPoverty/Sheet1?:embed=yes&amp;:toolbar=yes&amp;:tabs=no" TargetMode="External"/><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hyperlink" Target="http://uteachweb.cns.utexas.edu/Marder/Visualization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hyperlink" Target="http://uteachweb.cns.utexas.edu/sites/default/files/TexasChartersMovie.mov"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hyperlink" Target="http://www.edweek.org/media/2015/05/28/33dc-statebystate-gradrate-economicstatus-c1-2.jp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dweek.org/ew/dc/2016/map-graduation-rates-by-state-demographics.html" TargetMode="Externa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www.census.gov/content/dam/Census/library/publications/2016/demo/p20-578.pdf" TargetMode="External"/><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hyperlink" Target="http://www.k12.wa.us/DataAdmi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hyperlink" Target="http://www.k12.wa.us/DataAdmin/"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hyperlink" Target="http://www.k12.wa.us/dataadmin/" TargetMode="External"/><Relationship Id="rId4" Type="http://schemas.openxmlformats.org/officeDocument/2006/relationships/hyperlink" Target="http://www.usnews.com/news/blogs/data-mine/2015/01/28/us-education-still-separate-and-unequal" TargetMode="External"/><Relationship Id="rId5" Type="http://schemas.openxmlformats.org/officeDocument/2006/relationships/image" Target="../media/image29.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hyperlink" Target="http://www.edweek.org/ew/articles/2014/06/05/34research.h33.html?intc=EW-DC14-LNAV"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png"/><Relationship Id="rId3" Type="http://schemas.openxmlformats.org/officeDocument/2006/relationships/hyperlink" Target="http://www.k12.wa.us/DataAdmin/"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hyperlink" Target="http://www.k12.wa.us/DataAdmin/" TargetMode="External"/><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census.gov/hhes/socdemo/education/data/cps/historical/" TargetMode="Externa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 Id="rId3" Type="http://schemas.openxmlformats.org/officeDocument/2006/relationships/hyperlink" Target="http://www.k12.wa.us/DataAdmin/"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3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Microsoft_Excel_97_-_2004_Worksheet1.xls"/><Relationship Id="rId5" Type="http://schemas.openxmlformats.org/officeDocument/2006/relationships/image" Target="../media/image39.emf"/><Relationship Id="rId6" Type="http://schemas.openxmlformats.org/officeDocument/2006/relationships/image" Target="../media/image40.pn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2.emf"/></Relationships>
</file>

<file path=ppt/slides/_rels/slide4.xml.rels><?xml version="1.0" encoding="UTF-8" standalone="yes"?>
<Relationships xmlns="http://schemas.openxmlformats.org/package/2006/relationships"><Relationship Id="rId3" Type="http://schemas.openxmlformats.org/officeDocument/2006/relationships/hyperlink" Target="http://www.pewsocialtrends.org/2012/11/05/record-shares-of-young-adults-have-finished-both-high-school-and-college" TargetMode="External"/><Relationship Id="rId4" Type="http://schemas.openxmlformats.org/officeDocument/2006/relationships/image" Target="../media/image5.png"/><Relationship Id="rId5" Type="http://schemas.openxmlformats.org/officeDocument/2006/relationships/hyperlink" Target="http://www.pewhispanic.org/2015/09/28/chapter-3-the-changing-characteristics-of" TargetMode="External"/><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s://www.washingtonpost.com/news/education/wp/2016/10/17/nations-high-school-graduation-rate-reaches-new-record-high/?wpisrc=nl_sb_smartbrief" TargetMode="External"/><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hyperlink" Target="https://www.washingtonpost.com/news/education/wp/2016/10/17/nations-high-school-graduation-rate-reaches-new-record-high/?wpisrc=nl_sb_smartbrief" TargetMode="External"/><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hyperlink" Target="https://www.timeshighereducation.com/world-university-rankings/2016/world-ranking" TargetMode="External"/><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hyperlink" Target="https://www.timeshighereducation.com/news/world-university-rankings-2015-2016-results-announced"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nationsreportcard.gov/" TargetMode="External"/><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hyperlink" Target="http://nces.ed.gov/nationsreportcard/naepdata/"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hyperlink" Target="http://www.edweek.org/ew/contributors/sean.cavanagh.html" TargetMode="External"/><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00200"/>
            <a:ext cx="7620000" cy="4876800"/>
          </a:xfrm>
          <a:prstGeom prst="rect">
            <a:avLst/>
          </a:prstGeom>
          <a:noFill/>
          <a:ln>
            <a:noFill/>
          </a:ln>
          <a:effectLst>
            <a:outerShdw blurRad="50800" dist="76200" dir="2700000" algn="tl" rotWithShape="0">
              <a:srgbClr val="000000">
                <a:alpha val="43000"/>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2" name="Rectangle 2"/>
          <p:cNvSpPr>
            <a:spLocks noGrp="1" noChangeArrowheads="1"/>
          </p:cNvSpPr>
          <p:nvPr>
            <p:ph type="title"/>
          </p:nvPr>
        </p:nvSpPr>
        <p:spPr>
          <a:xfrm>
            <a:off x="304800" y="304800"/>
            <a:ext cx="8610600" cy="1066800"/>
          </a:xfrm>
        </p:spPr>
        <p:txBody>
          <a:bodyPr/>
          <a:lstStyle/>
          <a:p>
            <a:pPr eaLnBrk="1" hangingPunct="1"/>
            <a:r>
              <a:rPr lang="en-US" dirty="0" smtClean="0">
                <a:latin typeface="Times" charset="0"/>
                <a:ea typeface="ＭＳ Ｐゴシック" charset="0"/>
                <a:cs typeface="ＭＳ Ｐゴシック" charset="0"/>
              </a:rPr>
              <a:t>¿Who Graduates?</a:t>
            </a:r>
            <a:endParaRPr lang="en-US" dirty="0">
              <a:latin typeface="Times" charset="0"/>
              <a:ea typeface="ＭＳ Ｐゴシック" charset="0"/>
              <a:cs typeface="ＭＳ Ｐゴシック" charset="0"/>
            </a:endParaRPr>
          </a:p>
        </p:txBody>
      </p:sp>
      <p:sp>
        <p:nvSpPr>
          <p:cNvPr id="3" name="TextBox 2"/>
          <p:cNvSpPr txBox="1"/>
          <p:nvPr/>
        </p:nvSpPr>
        <p:spPr>
          <a:xfrm>
            <a:off x="76200" y="6461760"/>
            <a:ext cx="738857" cy="369332"/>
          </a:xfrm>
          <a:prstGeom prst="rect">
            <a:avLst/>
          </a:prstGeom>
          <a:noFill/>
        </p:spPr>
        <p:txBody>
          <a:bodyPr wrap="none" rtlCol="0">
            <a:spAutoFit/>
          </a:bodyPr>
          <a:lstStyle/>
          <a:p>
            <a:r>
              <a:rPr lang="en-US" sz="1800" dirty="0" smtClean="0"/>
              <a:t>FA 16</a:t>
            </a:r>
            <a:endParaRPr lang="en-US" sz="1800" dirty="0"/>
          </a:p>
        </p:txBody>
      </p:sp>
    </p:spTree>
    <p:extLst>
      <p:ext uri="{BB962C8B-B14F-4D97-AF65-F5344CB8AC3E}">
        <p14:creationId xmlns:p14="http://schemas.microsoft.com/office/powerpoint/2010/main" val="18153374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a:latin typeface="Times" charset="0"/>
                <a:ea typeface="ＭＳ Ｐゴシック" charset="0"/>
                <a:cs typeface="ＭＳ Ｐゴシック" charset="0"/>
              </a:rPr>
              <a:t>But wait a minute …</a:t>
            </a:r>
          </a:p>
        </p:txBody>
      </p:sp>
      <p:graphicFrame>
        <p:nvGraphicFramePr>
          <p:cNvPr id="29698" name="Object 2"/>
          <p:cNvGraphicFramePr>
            <a:graphicFrameLocks noChangeAspect="1"/>
          </p:cNvGraphicFramePr>
          <p:nvPr>
            <p:extLst>
              <p:ext uri="{D42A27DB-BD31-4B8C-83A1-F6EECF244321}">
                <p14:modId xmlns:p14="http://schemas.microsoft.com/office/powerpoint/2010/main" val="1739139088"/>
              </p:ext>
            </p:extLst>
          </p:nvPr>
        </p:nvGraphicFramePr>
        <p:xfrm>
          <a:off x="685800" y="1981200"/>
          <a:ext cx="9253538" cy="4648200"/>
        </p:xfrm>
        <a:graphic>
          <a:graphicData uri="http://schemas.openxmlformats.org/presentationml/2006/ole">
            <mc:AlternateContent xmlns:mc="http://schemas.openxmlformats.org/markup-compatibility/2006">
              <mc:Choice xmlns:v="urn:schemas-microsoft-com:vml" Requires="v">
                <p:oleObj spid="_x0000_s29760" name="Document" r:id="rId3" imgW="21942857" imgH="11022222" progId="Word.Document.12">
                  <p:link updateAutomatic="1"/>
                </p:oleObj>
              </mc:Choice>
              <mc:Fallback>
                <p:oleObj name="Document" r:id="rId3" imgW="21942857" imgH="11022222" progId="Word.Document.12">
                  <p:link updateAutomatic="1"/>
                  <p:pic>
                    <p:nvPicPr>
                      <p:cNvPr id="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981200"/>
                        <a:ext cx="9253538" cy="4648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9699" name="TextBox 4"/>
          <p:cNvSpPr txBox="1">
            <a:spLocks noChangeArrowheads="1"/>
          </p:cNvSpPr>
          <p:nvPr/>
        </p:nvSpPr>
        <p:spPr bwMode="auto">
          <a:xfrm>
            <a:off x="304800" y="6324600"/>
            <a:ext cx="813911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5"/>
              </a:rPr>
              <a:t>http://nasspblogs.org/principaldifference/2010/12/pisa_its_poverty_not_stupid_1.html</a:t>
            </a:r>
            <a:r>
              <a:rPr lang="en-US" sz="1800" dirty="0"/>
              <a:t> </a:t>
            </a:r>
          </a:p>
        </p:txBody>
      </p:sp>
      <p:pic>
        <p:nvPicPr>
          <p:cNvPr id="5" name="Picture 4"/>
          <p:cNvPicPr>
            <a:picLocks noChangeAspect="1"/>
          </p:cNvPicPr>
          <p:nvPr/>
        </p:nvPicPr>
        <p:blipFill>
          <a:blip r:embed="rId6"/>
          <a:stretch>
            <a:fillRect/>
          </a:stretch>
        </p:blipFill>
        <p:spPr>
          <a:xfrm>
            <a:off x="0" y="0"/>
            <a:ext cx="4292600" cy="73587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1" name="Object 2"/>
          <p:cNvGraphicFramePr>
            <a:graphicFrameLocks noChangeAspect="1"/>
          </p:cNvGraphicFramePr>
          <p:nvPr/>
        </p:nvGraphicFramePr>
        <p:xfrm>
          <a:off x="1447800" y="26988"/>
          <a:ext cx="7391400" cy="7239000"/>
        </p:xfrm>
        <a:graphic>
          <a:graphicData uri="http://schemas.openxmlformats.org/presentationml/2006/ole">
            <mc:AlternateContent xmlns:mc="http://schemas.openxmlformats.org/markup-compatibility/2006">
              <mc:Choice xmlns:v="urn:schemas-microsoft-com:vml" Requires="v">
                <p:oleObj spid="_x0000_s30779" name="Document" r:id="rId3" imgW="21942857" imgH="29358730" progId="Word.Document.12">
                  <p:link updateAutomatic="1"/>
                </p:oleObj>
              </mc:Choice>
              <mc:Fallback>
                <p:oleObj name="Document" r:id="rId3" imgW="21942857" imgH="29358730" progId="Word.Document.12">
                  <p:link updateAutomatic="1"/>
                  <p:pic>
                    <p:nvPicPr>
                      <p:cNvPr id="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26988"/>
                        <a:ext cx="7391400" cy="7239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US" dirty="0">
                <a:latin typeface="Times" charset="0"/>
                <a:ea typeface="ＭＳ Ｐゴシック" charset="0"/>
                <a:cs typeface="ＭＳ Ｐゴシック" charset="0"/>
              </a:rPr>
              <a:t>Gasp!</a:t>
            </a:r>
          </a:p>
        </p:txBody>
      </p:sp>
      <p:sp>
        <p:nvSpPr>
          <p:cNvPr id="31746" name="Content Placeholder 2"/>
          <p:cNvSpPr>
            <a:spLocks noGrp="1"/>
          </p:cNvSpPr>
          <p:nvPr>
            <p:ph idx="1"/>
          </p:nvPr>
        </p:nvSpPr>
        <p:spPr>
          <a:xfrm>
            <a:off x="304800" y="1905000"/>
            <a:ext cx="8458200" cy="4495800"/>
          </a:xfrm>
        </p:spPr>
        <p:txBody>
          <a:bodyPr/>
          <a:lstStyle/>
          <a:p>
            <a:pPr>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A more accurate assessment of the performance of U.S. students would be obtained by comparing the scores of American schools with comparable poverty rates to those of other countries.</a:t>
            </a:r>
            <a:r>
              <a:rPr lang="ja-JP" altLang="en-US" sz="3000" dirty="0">
                <a:latin typeface="Times" charset="0"/>
                <a:ea typeface="ＭＳ Ｐゴシック" charset="0"/>
                <a:cs typeface="ＭＳ Ｐゴシック" charset="0"/>
              </a:rPr>
              <a:t>”</a:t>
            </a:r>
            <a:endParaRPr lang="en-US" altLang="ja-JP" sz="3000" dirty="0">
              <a:latin typeface="Times" charset="0"/>
              <a:ea typeface="ＭＳ Ｐゴシック" charset="0"/>
              <a:cs typeface="ＭＳ Ｐゴシック" charset="0"/>
            </a:endParaRPr>
          </a:p>
          <a:p>
            <a:pPr>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Schools in the United States with less than a 10% poverty rate had a PISA score of 551.  When compared to the ten countries with similar poverty numbers, that score ranked first.</a:t>
            </a:r>
            <a:r>
              <a:rPr lang="ja-JP" altLang="en-US" sz="3000" dirty="0" smtClean="0">
                <a:latin typeface="Times" charset="0"/>
                <a:ea typeface="ＭＳ Ｐゴシック" charset="0"/>
                <a:cs typeface="ＭＳ Ｐゴシック" charset="0"/>
              </a:rPr>
              <a:t>”</a:t>
            </a:r>
            <a:endParaRPr lang="en-US" altLang="ja-JP" sz="3000" dirty="0">
              <a:latin typeface="Times" charset="0"/>
              <a:ea typeface="ＭＳ Ｐゴシック" charset="0"/>
              <a:cs typeface="ＭＳ Ｐゴシック" charset="0"/>
            </a:endParaRPr>
          </a:p>
        </p:txBody>
      </p:sp>
      <p:sp>
        <p:nvSpPr>
          <p:cNvPr id="2" name="TextBox 1"/>
          <p:cNvSpPr txBox="1"/>
          <p:nvPr/>
        </p:nvSpPr>
        <p:spPr>
          <a:xfrm>
            <a:off x="95502" y="6324600"/>
            <a:ext cx="9023098" cy="400110"/>
          </a:xfrm>
          <a:prstGeom prst="rect">
            <a:avLst/>
          </a:prstGeom>
          <a:noFill/>
        </p:spPr>
        <p:txBody>
          <a:bodyPr wrap="none" rtlCol="0">
            <a:spAutoFit/>
          </a:bodyPr>
          <a:lstStyle/>
          <a:p>
            <a:r>
              <a:rPr lang="en-US" sz="2000" dirty="0" smtClean="0">
                <a:hlinkClick r:id="rId2"/>
              </a:rPr>
              <a:t>http://nasspblogs.org/principaldifference/2010/12/pisa_its_poverty_not_stupid_1.html</a:t>
            </a:r>
            <a:r>
              <a:rPr lang="en-US" sz="2000" dirty="0" smtClean="0"/>
              <a:t>  </a:t>
            </a:r>
            <a:endParaRPr lang="en-US" sz="2000" dirty="0"/>
          </a:p>
        </p:txBody>
      </p:sp>
      <p:pic>
        <p:nvPicPr>
          <p:cNvPr id="3" name="Picture 2"/>
          <p:cNvPicPr>
            <a:picLocks noChangeAspect="1"/>
          </p:cNvPicPr>
          <p:nvPr/>
        </p:nvPicPr>
        <p:blipFill>
          <a:blip r:embed="rId3"/>
          <a:stretch>
            <a:fillRect/>
          </a:stretch>
        </p:blipFill>
        <p:spPr>
          <a:xfrm>
            <a:off x="0" y="0"/>
            <a:ext cx="4292600" cy="735874"/>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ChangeArrowheads="1"/>
          </p:cNvSpPr>
          <p:nvPr/>
        </p:nvSpPr>
        <p:spPr bwMode="auto">
          <a:xfrm>
            <a:off x="1371600" y="1905000"/>
            <a:ext cx="6019800" cy="3786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r>
              <a:rPr lang="en-US" u="sng" dirty="0"/>
              <a:t>Country              Poverty Rate    PISA Score</a:t>
            </a:r>
          </a:p>
          <a:p>
            <a:r>
              <a:rPr lang="en-US" dirty="0"/>
              <a:t>United States         &lt;10%               551</a:t>
            </a:r>
          </a:p>
          <a:p>
            <a:r>
              <a:rPr lang="en-US" dirty="0"/>
              <a:t>Finland                     </a:t>
            </a:r>
            <a:r>
              <a:rPr lang="en-US" dirty="0" smtClean="0"/>
              <a:t>3.4</a:t>
            </a:r>
            <a:r>
              <a:rPr lang="en-US" dirty="0"/>
              <a:t>%          </a:t>
            </a:r>
            <a:r>
              <a:rPr lang="en-US" dirty="0" smtClean="0"/>
              <a:t>   536</a:t>
            </a:r>
            <a:endParaRPr lang="en-US" dirty="0"/>
          </a:p>
          <a:p>
            <a:r>
              <a:rPr lang="en-US" dirty="0"/>
              <a:t>Netherlands              </a:t>
            </a:r>
            <a:r>
              <a:rPr lang="en-US" dirty="0" smtClean="0"/>
              <a:t>9.0</a:t>
            </a:r>
            <a:r>
              <a:rPr lang="en-US" dirty="0"/>
              <a:t>%          </a:t>
            </a:r>
            <a:r>
              <a:rPr lang="en-US" dirty="0" smtClean="0"/>
              <a:t>   508</a:t>
            </a:r>
            <a:endParaRPr lang="en-US" dirty="0"/>
          </a:p>
          <a:p>
            <a:r>
              <a:rPr lang="en-US" dirty="0"/>
              <a:t>Belgium                   </a:t>
            </a:r>
            <a:r>
              <a:rPr lang="en-US" dirty="0" smtClean="0"/>
              <a:t> 6.7</a:t>
            </a:r>
            <a:r>
              <a:rPr lang="en-US" dirty="0"/>
              <a:t>%          </a:t>
            </a:r>
            <a:r>
              <a:rPr lang="en-US" dirty="0" smtClean="0"/>
              <a:t>   506</a:t>
            </a:r>
            <a:endParaRPr lang="en-US" dirty="0"/>
          </a:p>
          <a:p>
            <a:r>
              <a:rPr lang="en-US" dirty="0"/>
              <a:t>Norway                     </a:t>
            </a:r>
            <a:r>
              <a:rPr lang="en-US" dirty="0" smtClean="0"/>
              <a:t>3.6</a:t>
            </a:r>
            <a:r>
              <a:rPr lang="en-US" dirty="0"/>
              <a:t>%          </a:t>
            </a:r>
            <a:r>
              <a:rPr lang="en-US" dirty="0" smtClean="0"/>
              <a:t>   503</a:t>
            </a:r>
            <a:endParaRPr lang="en-US" dirty="0"/>
          </a:p>
          <a:p>
            <a:r>
              <a:rPr lang="en-US" dirty="0"/>
              <a:t>Switzerland               </a:t>
            </a:r>
            <a:r>
              <a:rPr lang="en-US" dirty="0" smtClean="0"/>
              <a:t>6.8</a:t>
            </a:r>
            <a:r>
              <a:rPr lang="en-US" dirty="0"/>
              <a:t>%          </a:t>
            </a:r>
            <a:r>
              <a:rPr lang="en-US" dirty="0" smtClean="0"/>
              <a:t>   501</a:t>
            </a:r>
            <a:endParaRPr lang="en-US" dirty="0"/>
          </a:p>
          <a:p>
            <a:r>
              <a:rPr lang="en-US" dirty="0"/>
              <a:t>France                       </a:t>
            </a:r>
            <a:r>
              <a:rPr lang="en-US" dirty="0" smtClean="0"/>
              <a:t>7.3</a:t>
            </a:r>
            <a:r>
              <a:rPr lang="en-US" dirty="0"/>
              <a:t>%          </a:t>
            </a:r>
            <a:r>
              <a:rPr lang="en-US" dirty="0" smtClean="0"/>
              <a:t>   496</a:t>
            </a:r>
            <a:endParaRPr lang="en-US" dirty="0"/>
          </a:p>
          <a:p>
            <a:r>
              <a:rPr lang="en-US" dirty="0"/>
              <a:t>Denmark                   </a:t>
            </a:r>
            <a:r>
              <a:rPr lang="en-US" dirty="0" smtClean="0"/>
              <a:t>2.4</a:t>
            </a:r>
            <a:r>
              <a:rPr lang="en-US" dirty="0"/>
              <a:t>%          </a:t>
            </a:r>
            <a:r>
              <a:rPr lang="en-US" dirty="0" smtClean="0"/>
              <a:t>   495</a:t>
            </a:r>
            <a:endParaRPr lang="en-US" dirty="0"/>
          </a:p>
          <a:p>
            <a:r>
              <a:rPr lang="en-US" dirty="0"/>
              <a:t>Czech Republic        </a:t>
            </a:r>
            <a:r>
              <a:rPr lang="en-US" dirty="0" smtClean="0"/>
              <a:t>7.2</a:t>
            </a:r>
            <a:r>
              <a:rPr lang="en-US" dirty="0"/>
              <a:t>%         </a:t>
            </a:r>
            <a:r>
              <a:rPr lang="en-US" dirty="0" smtClean="0"/>
              <a:t>    478</a:t>
            </a:r>
            <a:endParaRPr lang="en-US" dirty="0"/>
          </a:p>
        </p:txBody>
      </p:sp>
      <p:sp>
        <p:nvSpPr>
          <p:cNvPr id="32770" name="Title 1"/>
          <p:cNvSpPr>
            <a:spLocks noGrp="1"/>
          </p:cNvSpPr>
          <p:nvPr>
            <p:ph type="title"/>
          </p:nvPr>
        </p:nvSpPr>
        <p:spPr>
          <a:xfrm rot="16200000">
            <a:off x="-2171700" y="3543300"/>
            <a:ext cx="5486400" cy="1143000"/>
          </a:xfrm>
        </p:spPr>
        <p:txBody>
          <a:bodyPr/>
          <a:lstStyle/>
          <a:p>
            <a:r>
              <a:rPr lang="en-US" dirty="0">
                <a:latin typeface="Times" charset="0"/>
                <a:ea typeface="ＭＳ Ｐゴシック" charset="0"/>
                <a:cs typeface="ＭＳ Ｐゴシック" charset="0"/>
              </a:rPr>
              <a:t>&lt;10% poverty</a:t>
            </a:r>
          </a:p>
        </p:txBody>
      </p:sp>
      <p:pic>
        <p:nvPicPr>
          <p:cNvPr id="4" name="Picture 3"/>
          <p:cNvPicPr>
            <a:picLocks noChangeAspect="1"/>
          </p:cNvPicPr>
          <p:nvPr/>
        </p:nvPicPr>
        <p:blipFill>
          <a:blip r:embed="rId2"/>
          <a:stretch>
            <a:fillRect/>
          </a:stretch>
        </p:blipFill>
        <p:spPr>
          <a:xfrm>
            <a:off x="0" y="0"/>
            <a:ext cx="4292600" cy="735874"/>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rot="16200000">
            <a:off x="-2857500" y="2857500"/>
            <a:ext cx="6858000" cy="1143000"/>
          </a:xfrm>
        </p:spPr>
        <p:txBody>
          <a:bodyPr/>
          <a:lstStyle/>
          <a:p>
            <a:r>
              <a:rPr lang="en-US">
                <a:latin typeface="Times" charset="0"/>
                <a:ea typeface="ＭＳ Ｐゴシック" charset="0"/>
                <a:cs typeface="ＭＳ Ｐゴシック" charset="0"/>
              </a:rPr>
              <a:t>10 – 24.9% poverty </a:t>
            </a:r>
          </a:p>
        </p:txBody>
      </p:sp>
      <p:graphicFrame>
        <p:nvGraphicFramePr>
          <p:cNvPr id="33794" name="Object 2"/>
          <p:cNvGraphicFramePr>
            <a:graphicFrameLocks noChangeAspect="1"/>
          </p:cNvGraphicFramePr>
          <p:nvPr>
            <p:extLst>
              <p:ext uri="{D42A27DB-BD31-4B8C-83A1-F6EECF244321}">
                <p14:modId xmlns:p14="http://schemas.microsoft.com/office/powerpoint/2010/main" val="531287586"/>
              </p:ext>
            </p:extLst>
          </p:nvPr>
        </p:nvGraphicFramePr>
        <p:xfrm>
          <a:off x="2819400" y="914400"/>
          <a:ext cx="7086600" cy="6240463"/>
        </p:xfrm>
        <a:graphic>
          <a:graphicData uri="http://schemas.openxmlformats.org/presentationml/2006/ole">
            <mc:AlternateContent xmlns:mc="http://schemas.openxmlformats.org/markup-compatibility/2006">
              <mc:Choice xmlns:v="urn:schemas-microsoft-com:vml" Requires="v">
                <p:oleObj spid="_x0000_s33853" name="Document" r:id="rId3" imgW="21942857" imgH="19555556" progId="Word.Document.12">
                  <p:link updateAutomatic="1"/>
                </p:oleObj>
              </mc:Choice>
              <mc:Fallback>
                <p:oleObj name="Document" r:id="rId3" imgW="21942857" imgH="19555556" progId="Word.Document.12">
                  <p:link updateAutomatic="1"/>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914400"/>
                        <a:ext cx="7086600" cy="6240463"/>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pic>
        <p:nvPicPr>
          <p:cNvPr id="4" name="Picture 3"/>
          <p:cNvPicPr>
            <a:picLocks noChangeAspect="1"/>
          </p:cNvPicPr>
          <p:nvPr/>
        </p:nvPicPr>
        <p:blipFill>
          <a:blip r:embed="rId5"/>
          <a:stretch>
            <a:fillRect/>
          </a:stretch>
        </p:blipFill>
        <p:spPr>
          <a:xfrm>
            <a:off x="12700" y="0"/>
            <a:ext cx="4292600" cy="735874"/>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Content Placeholder 2"/>
          <p:cNvSpPr>
            <a:spLocks noGrp="1"/>
          </p:cNvSpPr>
          <p:nvPr>
            <p:ph idx="1"/>
          </p:nvPr>
        </p:nvSpPr>
        <p:spPr>
          <a:xfrm>
            <a:off x="609600" y="914400"/>
            <a:ext cx="7772400" cy="5181600"/>
          </a:xfrm>
          <a:ln w="6350">
            <a:noFill/>
          </a:ln>
          <a:effectLst/>
        </p:spPr>
        <p:txBody>
          <a:bodyPr/>
          <a:lstStyle/>
          <a:p>
            <a:pPr marL="0">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The problem is not as much with our educational system as it is with our high poverty rates. </a:t>
            </a:r>
            <a:r>
              <a:rPr lang="en-US" altLang="ja-JP" sz="3000" dirty="0" smtClean="0">
                <a:latin typeface="Times" charset="0"/>
                <a:ea typeface="ＭＳ Ｐゴシック" charset="0"/>
                <a:cs typeface="ＭＳ Ｐゴシック" charset="0"/>
              </a:rPr>
              <a:t> The </a:t>
            </a:r>
            <a:r>
              <a:rPr lang="en-US" altLang="ja-JP" sz="3000" dirty="0">
                <a:latin typeface="Times" charset="0"/>
                <a:ea typeface="ＭＳ Ｐゴシック" charset="0"/>
                <a:cs typeface="ＭＳ Ｐゴシック" charset="0"/>
              </a:rPr>
              <a:t>real crisis is the level of poverty in too many of our schools and the relationship between poverty and student achievement</a:t>
            </a:r>
            <a:r>
              <a:rPr lang="en-US" altLang="ja-JP" sz="3000" dirty="0" smtClean="0">
                <a:latin typeface="Times" charset="0"/>
                <a:ea typeface="ＭＳ Ｐゴシック" charset="0"/>
                <a:cs typeface="ＭＳ Ｐゴシック" charset="0"/>
              </a:rPr>
              <a:t>.  </a:t>
            </a:r>
            <a:r>
              <a:rPr lang="en-US" altLang="ja-JP" sz="3000" dirty="0">
                <a:latin typeface="Times" charset="0"/>
                <a:ea typeface="ＭＳ Ｐゴシック" charset="0"/>
                <a:cs typeface="ＭＳ Ｐゴシック" charset="0"/>
              </a:rPr>
              <a:t>Our lowest achieving schools are the most under-resourced schools with the highest number of disadvantaged students. </a:t>
            </a:r>
            <a:r>
              <a:rPr lang="en-US" altLang="ja-JP" sz="3000" dirty="0" smtClean="0">
                <a:latin typeface="Times" charset="0"/>
                <a:ea typeface="ＭＳ Ｐゴシック" charset="0"/>
                <a:cs typeface="ＭＳ Ｐゴシック" charset="0"/>
              </a:rPr>
              <a:t> We </a:t>
            </a:r>
            <a:r>
              <a:rPr lang="en-US" altLang="ja-JP" sz="3000" dirty="0">
                <a:latin typeface="Times" charset="0"/>
                <a:ea typeface="ＭＳ Ｐゴシック" charset="0"/>
                <a:cs typeface="ＭＳ Ｐゴシック" charset="0"/>
              </a:rPr>
              <a:t>cannot treat these schools in the same way that we would schools in more advantaged neighborhoods or we will continue to get the same results.</a:t>
            </a: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 </a:t>
            </a:r>
            <a:endParaRPr lang="en-US" sz="3000" dirty="0">
              <a:latin typeface="Times" charset="0"/>
              <a:ea typeface="ＭＳ Ｐゴシック" charset="0"/>
              <a:cs typeface="ＭＳ Ｐゴシック" charset="0"/>
            </a:endParaRPr>
          </a:p>
        </p:txBody>
      </p:sp>
      <p:sp>
        <p:nvSpPr>
          <p:cNvPr id="34818" name="TextBox 3"/>
          <p:cNvSpPr txBox="1">
            <a:spLocks noChangeArrowheads="1"/>
          </p:cNvSpPr>
          <p:nvPr/>
        </p:nvSpPr>
        <p:spPr bwMode="auto">
          <a:xfrm>
            <a:off x="457200" y="6096000"/>
            <a:ext cx="813911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a:hlinkClick r:id="rId2"/>
              </a:rPr>
              <a:t>http://nasspblogs.org/principaldifference/2010/12/pisa_its_poverty_not_stupid_1.html</a:t>
            </a:r>
            <a:r>
              <a:rPr lang="en-US" sz="1800"/>
              <a:t>  </a:t>
            </a:r>
          </a:p>
        </p:txBody>
      </p:sp>
      <p:pic>
        <p:nvPicPr>
          <p:cNvPr id="4" name="Picture 3"/>
          <p:cNvPicPr>
            <a:picLocks noChangeAspect="1"/>
          </p:cNvPicPr>
          <p:nvPr/>
        </p:nvPicPr>
        <p:blipFill>
          <a:blip r:embed="rId3"/>
          <a:stretch>
            <a:fillRect/>
          </a:stretch>
        </p:blipFill>
        <p:spPr>
          <a:xfrm>
            <a:off x="0" y="0"/>
            <a:ext cx="4292600" cy="735874"/>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305800" cy="762000"/>
          </a:xfrm>
        </p:spPr>
        <p:txBody>
          <a:bodyPr/>
          <a:lstStyle/>
          <a:p>
            <a:r>
              <a:rPr lang="en-US" sz="2000" dirty="0" smtClean="0"/>
              <a:t>Yellow dots: US 0-10, 10-25, 25-50, </a:t>
            </a:r>
            <a:r>
              <a:rPr lang="en-US" sz="2000" dirty="0" err="1" smtClean="0"/>
              <a:t>avg</a:t>
            </a:r>
            <a:r>
              <a:rPr lang="en-US" sz="2000" dirty="0" smtClean="0"/>
              <a:t>, 50-75 and 75-100% kids in poverty</a:t>
            </a:r>
            <a:endParaRPr lang="en-US" sz="2000" dirty="0"/>
          </a:p>
        </p:txBody>
      </p:sp>
      <p:sp>
        <p:nvSpPr>
          <p:cNvPr id="4" name="TextBox 3"/>
          <p:cNvSpPr txBox="1"/>
          <p:nvPr/>
        </p:nvSpPr>
        <p:spPr>
          <a:xfrm rot="16200000">
            <a:off x="5449720" y="3176419"/>
            <a:ext cx="6926896" cy="461665"/>
          </a:xfrm>
          <a:prstGeom prst="rect">
            <a:avLst/>
          </a:prstGeom>
          <a:noFill/>
        </p:spPr>
        <p:txBody>
          <a:bodyPr wrap="none" rtlCol="0">
            <a:spAutoFit/>
          </a:bodyPr>
          <a:lstStyle/>
          <a:p>
            <a:r>
              <a:rPr lang="en-US" dirty="0">
                <a:hlinkClick r:id="rId2"/>
              </a:rPr>
              <a:t>http://uteachweb.cns.utexas.edu/Marder/</a:t>
            </a:r>
            <a:r>
              <a:rPr lang="en-US" dirty="0" smtClean="0">
                <a:hlinkClick r:id="rId2"/>
              </a:rPr>
              <a:t>Visualizations</a:t>
            </a:r>
            <a:r>
              <a:rPr lang="en-US" dirty="0" smtClean="0"/>
              <a:t> </a:t>
            </a:r>
            <a:endParaRPr lang="en-US" dirty="0"/>
          </a:p>
        </p:txBody>
      </p:sp>
      <p:sp>
        <p:nvSpPr>
          <p:cNvPr id="5" name="TextBox 4"/>
          <p:cNvSpPr txBox="1"/>
          <p:nvPr/>
        </p:nvSpPr>
        <p:spPr>
          <a:xfrm>
            <a:off x="304800" y="6400800"/>
            <a:ext cx="7987659" cy="307777"/>
          </a:xfrm>
          <a:prstGeom prst="rect">
            <a:avLst/>
          </a:prstGeom>
          <a:noFill/>
        </p:spPr>
        <p:txBody>
          <a:bodyPr wrap="none" rtlCol="0">
            <a:spAutoFit/>
          </a:bodyPr>
          <a:lstStyle/>
          <a:p>
            <a:r>
              <a:rPr lang="en-US" sz="1400" dirty="0">
                <a:hlinkClick r:id="rId3"/>
              </a:rPr>
              <a:t>http://public.tableausoftware.com/views/PISAScoresvsPoverty/Sheet1?:embed=yes&amp;:toolbar=yes&amp;:tabs=</a:t>
            </a:r>
            <a:r>
              <a:rPr lang="en-US" sz="1400" dirty="0" smtClean="0">
                <a:hlinkClick r:id="rId3"/>
              </a:rPr>
              <a:t>no</a:t>
            </a:r>
            <a:r>
              <a:rPr lang="en-US" sz="1400" dirty="0" smtClean="0"/>
              <a:t> </a:t>
            </a:r>
            <a:endParaRPr lang="en-US" sz="1400" dirty="0"/>
          </a:p>
        </p:txBody>
      </p:sp>
      <p:pic>
        <p:nvPicPr>
          <p:cNvPr id="3" name="Picture 2" descr="Screen shot 2012-11-16 at 3.46.0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685800"/>
            <a:ext cx="6934200" cy="5720530"/>
          </a:xfrm>
          <a:prstGeom prst="rect">
            <a:avLst/>
          </a:prstGeom>
        </p:spPr>
      </p:pic>
    </p:spTree>
    <p:extLst>
      <p:ext uri="{BB962C8B-B14F-4D97-AF65-F5344CB8AC3E}">
        <p14:creationId xmlns:p14="http://schemas.microsoft.com/office/powerpoint/2010/main" val="4853369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3-04 at 4.28.1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457200"/>
            <a:ext cx="7467600" cy="5830559"/>
          </a:xfrm>
          <a:prstGeom prst="rect">
            <a:avLst/>
          </a:prstGeom>
        </p:spPr>
      </p:pic>
      <p:sp>
        <p:nvSpPr>
          <p:cNvPr id="5" name="TextBox 4"/>
          <p:cNvSpPr txBox="1"/>
          <p:nvPr/>
        </p:nvSpPr>
        <p:spPr>
          <a:xfrm rot="16200000">
            <a:off x="5642597" y="3272803"/>
            <a:ext cx="6426960" cy="338554"/>
          </a:xfrm>
          <a:prstGeom prst="rect">
            <a:avLst/>
          </a:prstGeom>
          <a:noFill/>
        </p:spPr>
        <p:txBody>
          <a:bodyPr wrap="none" rtlCol="0">
            <a:spAutoFit/>
          </a:bodyPr>
          <a:lstStyle/>
          <a:p>
            <a:r>
              <a:rPr lang="en-US" sz="1600" dirty="0">
                <a:hlinkClick r:id="rId3"/>
              </a:rPr>
              <a:t>http://uteachweb.cns.utexas.edu/sites/default/files/</a:t>
            </a:r>
            <a:r>
              <a:rPr lang="en-US" sz="1600" dirty="0" smtClean="0">
                <a:hlinkClick r:id="rId3"/>
              </a:rPr>
              <a:t>TexasChartersMovie.mov</a:t>
            </a:r>
            <a:r>
              <a:rPr lang="en-US" sz="1600" dirty="0" smtClean="0"/>
              <a:t> </a:t>
            </a:r>
            <a:endParaRPr lang="en-US" sz="1600" dirty="0"/>
          </a:p>
        </p:txBody>
      </p:sp>
    </p:spTree>
    <p:extLst>
      <p:ext uri="{BB962C8B-B14F-4D97-AF65-F5344CB8AC3E}">
        <p14:creationId xmlns:p14="http://schemas.microsoft.com/office/powerpoint/2010/main" val="21458159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1-20 at 1.58.4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0"/>
            <a:ext cx="6089282" cy="6858000"/>
          </a:xfrm>
          <a:prstGeom prst="rect">
            <a:avLst/>
          </a:prstGeom>
        </p:spPr>
      </p:pic>
      <p:sp>
        <p:nvSpPr>
          <p:cNvPr id="5" name="TextBox 4"/>
          <p:cNvSpPr txBox="1"/>
          <p:nvPr/>
        </p:nvSpPr>
        <p:spPr>
          <a:xfrm rot="16200000">
            <a:off x="5408891" y="3262521"/>
            <a:ext cx="6985218" cy="307777"/>
          </a:xfrm>
          <a:prstGeom prst="rect">
            <a:avLst/>
          </a:prstGeom>
          <a:noFill/>
        </p:spPr>
        <p:txBody>
          <a:bodyPr wrap="none" rtlCol="0">
            <a:spAutoFit/>
          </a:bodyPr>
          <a:lstStyle/>
          <a:p>
            <a:r>
              <a:rPr lang="en-US" sz="1400" dirty="0">
                <a:hlinkClick r:id="rId3"/>
              </a:rPr>
              <a:t>http://www.edweek.org/media/2015/05/28/33dc-statebystate-gradrate-economicstatus-c1-2.</a:t>
            </a:r>
            <a:r>
              <a:rPr lang="en-US" sz="1400" dirty="0" smtClean="0">
                <a:hlinkClick r:id="rId3"/>
              </a:rPr>
              <a:t>jpg</a:t>
            </a:r>
            <a:r>
              <a:rPr lang="en-US" sz="1400" dirty="0" smtClean="0"/>
              <a:t> </a:t>
            </a:r>
            <a:endParaRPr lang="en-US" sz="1400" dirty="0"/>
          </a:p>
        </p:txBody>
      </p:sp>
    </p:spTree>
    <p:extLst>
      <p:ext uri="{BB962C8B-B14F-4D97-AF65-F5344CB8AC3E}">
        <p14:creationId xmlns:p14="http://schemas.microsoft.com/office/powerpoint/2010/main" val="4681632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751" y="76200"/>
            <a:ext cx="4731884" cy="461665"/>
          </a:xfrm>
          <a:prstGeom prst="rect">
            <a:avLst/>
          </a:prstGeom>
          <a:noFill/>
        </p:spPr>
        <p:txBody>
          <a:bodyPr wrap="none" rtlCol="0">
            <a:spAutoFit/>
          </a:bodyPr>
          <a:lstStyle/>
          <a:p>
            <a:r>
              <a:rPr lang="en-US" dirty="0" smtClean="0"/>
              <a:t>Graduation rates for some subgroups</a:t>
            </a:r>
            <a:endParaRPr lang="en-US" dirty="0"/>
          </a:p>
        </p:txBody>
      </p:sp>
      <p:sp>
        <p:nvSpPr>
          <p:cNvPr id="6" name="TextBox 5"/>
          <p:cNvSpPr txBox="1"/>
          <p:nvPr/>
        </p:nvSpPr>
        <p:spPr>
          <a:xfrm>
            <a:off x="6728799" y="228600"/>
            <a:ext cx="2436691" cy="307777"/>
          </a:xfrm>
          <a:prstGeom prst="rect">
            <a:avLst/>
          </a:prstGeom>
          <a:noFill/>
        </p:spPr>
        <p:txBody>
          <a:bodyPr wrap="square" rtlCol="0">
            <a:spAutoFit/>
          </a:bodyPr>
          <a:lstStyle/>
          <a:p>
            <a:r>
              <a:rPr lang="en-US" sz="1400" dirty="0" smtClean="0"/>
              <a:t>Published online 02 June 2016</a:t>
            </a:r>
            <a:endParaRPr lang="en-US" sz="1400" dirty="0"/>
          </a:p>
        </p:txBody>
      </p:sp>
      <p:sp>
        <p:nvSpPr>
          <p:cNvPr id="8" name="TextBox 7"/>
          <p:cNvSpPr txBox="1"/>
          <p:nvPr/>
        </p:nvSpPr>
        <p:spPr>
          <a:xfrm>
            <a:off x="319800" y="6400800"/>
            <a:ext cx="6408999" cy="307777"/>
          </a:xfrm>
          <a:prstGeom prst="rect">
            <a:avLst/>
          </a:prstGeom>
          <a:noFill/>
        </p:spPr>
        <p:txBody>
          <a:bodyPr wrap="none" rtlCol="0">
            <a:spAutoFit/>
          </a:bodyPr>
          <a:lstStyle/>
          <a:p>
            <a:r>
              <a:rPr lang="en-US" sz="1400" dirty="0">
                <a:hlinkClick r:id="rId2"/>
              </a:rPr>
              <a:t>http://</a:t>
            </a:r>
            <a:r>
              <a:rPr lang="en-US" sz="1400" dirty="0" smtClean="0">
                <a:hlinkClick r:id="rId2"/>
              </a:rPr>
              <a:t>www.edweek.org/ew/dc/2016/map-graduation-rates-by-state-demographics.html</a:t>
            </a:r>
            <a:r>
              <a:rPr lang="en-US" sz="1400" dirty="0" smtClean="0"/>
              <a:t> </a:t>
            </a:r>
            <a:endParaRPr lang="en-US" sz="14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2600"/>
            <a:ext cx="9144000" cy="5869214"/>
          </a:xfrm>
          <a:prstGeom prst="rect">
            <a:avLst/>
          </a:prstGeom>
        </p:spPr>
      </p:pic>
    </p:spTree>
    <p:extLst>
      <p:ext uri="{BB962C8B-B14F-4D97-AF65-F5344CB8AC3E}">
        <p14:creationId xmlns:p14="http://schemas.microsoft.com/office/powerpoint/2010/main" val="4263522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ctrTitle"/>
          </p:nvPr>
        </p:nvSpPr>
        <p:spPr>
          <a:xfrm>
            <a:off x="609600" y="0"/>
            <a:ext cx="7772400" cy="1143000"/>
          </a:xfrm>
        </p:spPr>
        <p:txBody>
          <a:bodyPr/>
          <a:lstStyle/>
          <a:p>
            <a:pPr eaLnBrk="1" hangingPunct="1"/>
            <a:r>
              <a:rPr lang="en-US" dirty="0">
                <a:latin typeface="Times" charset="0"/>
                <a:ea typeface="ＭＳ Ｐゴシック" charset="0"/>
                <a:cs typeface="ＭＳ Ｐゴシック" charset="0"/>
              </a:rPr>
              <a:t>First the good news: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939651"/>
            <a:ext cx="7599089" cy="5918349"/>
          </a:xfrm>
          <a:prstGeom prst="rect">
            <a:avLst/>
          </a:prstGeom>
        </p:spPr>
      </p:pic>
      <p:sp>
        <p:nvSpPr>
          <p:cNvPr id="3" name="TextBox 2"/>
          <p:cNvSpPr txBox="1"/>
          <p:nvPr/>
        </p:nvSpPr>
        <p:spPr>
          <a:xfrm rot="16200000">
            <a:off x="5396490" y="3290310"/>
            <a:ext cx="6583597" cy="307777"/>
          </a:xfrm>
          <a:prstGeom prst="rect">
            <a:avLst/>
          </a:prstGeom>
          <a:noFill/>
        </p:spPr>
        <p:txBody>
          <a:bodyPr wrap="none" rtlCol="0">
            <a:spAutoFit/>
          </a:bodyPr>
          <a:lstStyle/>
          <a:p>
            <a:r>
              <a:rPr lang="en-US" sz="1400" dirty="0">
                <a:hlinkClick r:id="rId4"/>
              </a:rPr>
              <a:t>http://</a:t>
            </a:r>
            <a:r>
              <a:rPr lang="en-US" sz="1400" dirty="0" smtClean="0">
                <a:hlinkClick r:id="rId4"/>
              </a:rPr>
              <a:t>www.census.gov/content/dam/Census/library/publications/2016/demo/p20-578.pdf</a:t>
            </a:r>
            <a:r>
              <a:rPr lang="en-US" sz="1400" dirty="0" smtClean="0"/>
              <a:t> </a:t>
            </a:r>
            <a:endParaRPr lang="en-US" sz="1400" dirty="0"/>
          </a:p>
        </p:txBody>
      </p:sp>
      <p:sp>
        <p:nvSpPr>
          <p:cNvPr id="4" name="TextBox 3"/>
          <p:cNvSpPr txBox="1"/>
          <p:nvPr/>
        </p:nvSpPr>
        <p:spPr>
          <a:xfrm rot="16200000">
            <a:off x="7694631" y="5880635"/>
            <a:ext cx="1402948" cy="307777"/>
          </a:xfrm>
          <a:prstGeom prst="rect">
            <a:avLst/>
          </a:prstGeom>
          <a:noFill/>
        </p:spPr>
        <p:txBody>
          <a:bodyPr wrap="none" rtlCol="0">
            <a:spAutoFit/>
          </a:bodyPr>
          <a:lstStyle/>
          <a:p>
            <a:r>
              <a:rPr lang="en-US" sz="1400" dirty="0" smtClean="0"/>
              <a:t>March 2016 data</a:t>
            </a:r>
            <a:endParaRPr lang="en-US" sz="1400" dirty="0"/>
          </a:p>
        </p:txBody>
      </p:sp>
    </p:spTree>
  </p:cSld>
  <p:clrMapOvr>
    <a:masterClrMapping/>
  </p:clrMapOvr>
  <p:transition>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rot="16200000">
            <a:off x="6515894" y="3390106"/>
            <a:ext cx="44989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dirty="0">
                <a:hlinkClick r:id="rId2"/>
              </a:rPr>
              <a:t>http://www.k12.wa.us/DataAdmin</a:t>
            </a:r>
            <a:r>
              <a:rPr lang="en-US" dirty="0" smtClean="0">
                <a:hlinkClick r:id="rId2"/>
              </a:rPr>
              <a:t>/</a:t>
            </a:r>
            <a:r>
              <a:rPr lang="en-US" dirty="0" smtClean="0"/>
              <a:t> </a:t>
            </a:r>
            <a:endParaRPr lang="en-US" dirty="0"/>
          </a:p>
        </p:txBody>
      </p:sp>
      <p:sp>
        <p:nvSpPr>
          <p:cNvPr id="2" name="Title 1"/>
          <p:cNvSpPr>
            <a:spLocks noGrp="1"/>
          </p:cNvSpPr>
          <p:nvPr>
            <p:ph type="title"/>
          </p:nvPr>
        </p:nvSpPr>
        <p:spPr>
          <a:xfrm>
            <a:off x="0" y="0"/>
            <a:ext cx="9144000" cy="685800"/>
          </a:xfrm>
        </p:spPr>
        <p:txBody>
          <a:bodyPr/>
          <a:lstStyle/>
          <a:p>
            <a:pPr algn="l"/>
            <a:r>
              <a:rPr lang="en-US" sz="3200" dirty="0" smtClean="0"/>
              <a:t>Class of </a:t>
            </a:r>
            <a:r>
              <a:rPr lang="en-US" sz="3200" dirty="0" smtClean="0"/>
              <a:t>2015 </a:t>
            </a:r>
            <a:r>
              <a:rPr lang="en-US" sz="3200" dirty="0" smtClean="0"/>
              <a:t>– Washington State</a:t>
            </a:r>
            <a:endParaRPr lang="en-US" sz="3200" dirty="0"/>
          </a:p>
        </p:txBody>
      </p:sp>
      <p:pic>
        <p:nvPicPr>
          <p:cNvPr id="9" name="Picture 8"/>
          <p:cNvPicPr>
            <a:picLocks noChangeAspect="1"/>
          </p:cNvPicPr>
          <p:nvPr/>
        </p:nvPicPr>
        <p:blipFill>
          <a:blip r:embed="rId3"/>
          <a:stretch>
            <a:fillRect/>
          </a:stretch>
        </p:blipFill>
        <p:spPr>
          <a:xfrm>
            <a:off x="7086600" y="76200"/>
            <a:ext cx="1441450" cy="959219"/>
          </a:xfrm>
          <a:prstGeom prst="rect">
            <a:avLst/>
          </a:prstGeom>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762000"/>
            <a:ext cx="6758057" cy="5453870"/>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877323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685800"/>
          </a:xfrm>
        </p:spPr>
        <p:txBody>
          <a:bodyPr/>
          <a:lstStyle/>
          <a:p>
            <a:pPr algn="l"/>
            <a:r>
              <a:rPr lang="en-US" sz="3200" dirty="0" smtClean="0"/>
              <a:t>Class of </a:t>
            </a:r>
            <a:r>
              <a:rPr lang="en-US" sz="3200" dirty="0" smtClean="0"/>
              <a:t>2015 </a:t>
            </a:r>
            <a:r>
              <a:rPr lang="en-US" sz="3200" dirty="0" smtClean="0"/>
              <a:t>– Washington State</a:t>
            </a:r>
            <a:endParaRPr lang="en-US" sz="3200" dirty="0"/>
          </a:p>
        </p:txBody>
      </p:sp>
      <p:sp>
        <p:nvSpPr>
          <p:cNvPr id="6" name="Rectangle 3"/>
          <p:cNvSpPr>
            <a:spLocks noChangeArrowheads="1"/>
          </p:cNvSpPr>
          <p:nvPr/>
        </p:nvSpPr>
        <p:spPr bwMode="auto">
          <a:xfrm rot="16200000">
            <a:off x="6515894" y="3390106"/>
            <a:ext cx="44989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dirty="0">
                <a:hlinkClick r:id="rId2"/>
              </a:rPr>
              <a:t>http://www.k12.wa.us/DataAdmin</a:t>
            </a:r>
            <a:r>
              <a:rPr lang="en-US" dirty="0" smtClean="0">
                <a:hlinkClick r:id="rId2"/>
              </a:rPr>
              <a:t>/</a:t>
            </a:r>
            <a:r>
              <a:rPr lang="en-US" dirty="0" smtClean="0"/>
              <a:t> </a:t>
            </a:r>
            <a:endParaRPr lang="en-US" dirty="0"/>
          </a:p>
        </p:txBody>
      </p:sp>
      <p:pic>
        <p:nvPicPr>
          <p:cNvPr id="7" name="Picture 6"/>
          <p:cNvPicPr>
            <a:picLocks noChangeAspect="1"/>
          </p:cNvPicPr>
          <p:nvPr/>
        </p:nvPicPr>
        <p:blipFill>
          <a:blip r:embed="rId3"/>
          <a:stretch>
            <a:fillRect/>
          </a:stretch>
        </p:blipFill>
        <p:spPr>
          <a:xfrm>
            <a:off x="7086600" y="76200"/>
            <a:ext cx="1441450" cy="959219"/>
          </a:xfrm>
          <a:prstGeom prst="rect">
            <a:avLst/>
          </a:prstGeom>
          <a:effectLst>
            <a:outerShdw blurRad="50800" dist="38100" dir="2700000" algn="tl" rotWithShape="0">
              <a:srgbClr val="000000">
                <a:alpha val="43000"/>
              </a:srgbClr>
            </a:outerShdw>
          </a:effec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712394"/>
            <a:ext cx="7596713" cy="5817386"/>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739048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dirty="0" smtClean="0"/>
              <a:t>Who does not graduate? </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990600"/>
            <a:ext cx="6764734" cy="5764887"/>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36218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85800" y="76200"/>
            <a:ext cx="7772400" cy="1143000"/>
          </a:xfrm>
        </p:spPr>
        <p:txBody>
          <a:bodyPr/>
          <a:lstStyle/>
          <a:p>
            <a:r>
              <a:rPr lang="en-US" dirty="0" smtClean="0"/>
              <a:t>Why not?</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219200"/>
            <a:ext cx="7620000" cy="5371475"/>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49244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4"/>
          <p:cNvSpPr txBox="1">
            <a:spLocks noChangeArrowheads="1"/>
          </p:cNvSpPr>
          <p:nvPr/>
        </p:nvSpPr>
        <p:spPr bwMode="auto">
          <a:xfrm rot="16200000">
            <a:off x="6076098" y="3525102"/>
            <a:ext cx="330473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3"/>
              </a:rPr>
              <a:t>http://www.k12.wa.us/dataadmin</a:t>
            </a:r>
            <a:r>
              <a:rPr lang="en-US" sz="1800" dirty="0" smtClean="0">
                <a:hlinkClick r:id="rId3"/>
              </a:rPr>
              <a:t>/</a:t>
            </a:r>
            <a:r>
              <a:rPr lang="en-US" sz="1800" dirty="0" smtClean="0"/>
              <a:t> </a:t>
            </a:r>
            <a:endParaRPr lang="en-US" sz="1800" dirty="0"/>
          </a:p>
        </p:txBody>
      </p:sp>
      <p:sp>
        <p:nvSpPr>
          <p:cNvPr id="2" name="TextBox 1"/>
          <p:cNvSpPr txBox="1"/>
          <p:nvPr/>
        </p:nvSpPr>
        <p:spPr>
          <a:xfrm rot="16200000">
            <a:off x="5071235" y="3205613"/>
            <a:ext cx="4400063" cy="369332"/>
          </a:xfrm>
          <a:prstGeom prst="rect">
            <a:avLst/>
          </a:prstGeom>
          <a:noFill/>
        </p:spPr>
        <p:txBody>
          <a:bodyPr wrap="none" rtlCol="0">
            <a:spAutoFit/>
          </a:bodyPr>
          <a:lstStyle/>
          <a:p>
            <a:r>
              <a:rPr lang="en-US" sz="1800" dirty="0" smtClean="0"/>
              <a:t>This is the latest report as of November, 2015</a:t>
            </a:r>
            <a:endParaRPr lang="en-US" sz="1800" dirty="0"/>
          </a:p>
        </p:txBody>
      </p:sp>
      <p:sp>
        <p:nvSpPr>
          <p:cNvPr id="4" name="TextBox 3"/>
          <p:cNvSpPr txBox="1"/>
          <p:nvPr/>
        </p:nvSpPr>
        <p:spPr>
          <a:xfrm>
            <a:off x="533400" y="5638800"/>
            <a:ext cx="8319906" cy="830997"/>
          </a:xfrm>
          <a:prstGeom prst="rect">
            <a:avLst/>
          </a:prstGeom>
          <a:noFill/>
        </p:spPr>
        <p:txBody>
          <a:bodyPr wrap="none" rtlCol="0">
            <a:spAutoFit/>
          </a:bodyPr>
          <a:lstStyle/>
          <a:p>
            <a:r>
              <a:rPr lang="en-US" sz="1600" dirty="0" smtClean="0"/>
              <a:t>For more information on racial gaps and education, see </a:t>
            </a:r>
          </a:p>
          <a:p>
            <a:r>
              <a:rPr lang="en-US" sz="1600" u="sng" dirty="0" smtClean="0">
                <a:hlinkClick r:id="rId4"/>
              </a:rPr>
              <a:t>http</a:t>
            </a:r>
            <a:r>
              <a:rPr lang="en-US" sz="1600" u="sng" dirty="0">
                <a:hlinkClick r:id="rId4"/>
              </a:rPr>
              <a:t>://www.usnews.com/news/blogs/data-mine/2015/01/28/us-education-still-separate-and-</a:t>
            </a:r>
            <a:r>
              <a:rPr lang="en-US" sz="1600" u="sng" dirty="0" smtClean="0">
                <a:hlinkClick r:id="rId4"/>
              </a:rPr>
              <a:t>unequal</a:t>
            </a:r>
            <a:r>
              <a:rPr lang="en-US" sz="1600" u="sng" dirty="0" smtClean="0"/>
              <a:t> </a:t>
            </a:r>
          </a:p>
          <a:p>
            <a:r>
              <a:rPr lang="en-US" sz="1600" u="sng" dirty="0" smtClean="0">
                <a:uFill>
                  <a:solidFill>
                    <a:schemeClr val="bg1"/>
                  </a:solidFill>
                </a:uFill>
              </a:rPr>
              <a:t>(Thanks, </a:t>
            </a:r>
            <a:r>
              <a:rPr lang="en-US" sz="1600" u="sng" dirty="0" err="1" smtClean="0">
                <a:uFill>
                  <a:solidFill>
                    <a:schemeClr val="bg1"/>
                  </a:solidFill>
                </a:uFill>
              </a:rPr>
              <a:t>Mutanda</a:t>
            </a:r>
            <a:r>
              <a:rPr lang="en-US" sz="1600" u="sng" dirty="0" smtClean="0">
                <a:uFill>
                  <a:solidFill>
                    <a:schemeClr val="bg1"/>
                  </a:solidFill>
                </a:uFill>
              </a:rPr>
              <a:t>!)</a:t>
            </a:r>
            <a:r>
              <a:rPr lang="en-US" sz="1600" dirty="0" smtClean="0">
                <a:uFill>
                  <a:solidFill>
                    <a:schemeClr val="bg1"/>
                  </a:solidFill>
                </a:uFill>
              </a:rPr>
              <a:t>  </a:t>
            </a:r>
            <a:endParaRPr lang="en-US" sz="1600" dirty="0">
              <a:uFill>
                <a:solidFill>
                  <a:schemeClr val="bg1"/>
                </a:solidFill>
              </a:uFill>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685800"/>
            <a:ext cx="5486400" cy="4251139"/>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194955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2649192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6293" b="-5148"/>
          <a:stretch/>
        </p:blipFill>
        <p:spPr>
          <a:xfrm>
            <a:off x="254000" y="177800"/>
            <a:ext cx="8636000" cy="6489700"/>
          </a:xfrm>
          <a:prstGeom prst="rect">
            <a:avLst/>
          </a:prstGeom>
        </p:spPr>
      </p:pic>
      <p:sp>
        <p:nvSpPr>
          <p:cNvPr id="6" name="TextBox 5"/>
          <p:cNvSpPr txBox="1"/>
          <p:nvPr/>
        </p:nvSpPr>
        <p:spPr>
          <a:xfrm>
            <a:off x="228600" y="6400800"/>
            <a:ext cx="8715096" cy="369332"/>
          </a:xfrm>
          <a:prstGeom prst="rect">
            <a:avLst/>
          </a:prstGeom>
          <a:noFill/>
        </p:spPr>
        <p:txBody>
          <a:bodyPr wrap="none" rtlCol="0">
            <a:spAutoFit/>
          </a:bodyPr>
          <a:lstStyle/>
          <a:p>
            <a:r>
              <a:rPr lang="en-US" sz="1800" dirty="0">
                <a:hlinkClick r:id="rId3"/>
              </a:rPr>
              <a:t>http://</a:t>
            </a:r>
            <a:r>
              <a:rPr lang="en-US" sz="1800" dirty="0" err="1">
                <a:hlinkClick r:id="rId3"/>
              </a:rPr>
              <a:t>www.edweek.org</a:t>
            </a:r>
            <a:r>
              <a:rPr lang="en-US" sz="1800" dirty="0">
                <a:hlinkClick r:id="rId3"/>
              </a:rPr>
              <a:t>/</a:t>
            </a:r>
            <a:r>
              <a:rPr lang="en-US" sz="1800" dirty="0" err="1">
                <a:hlinkClick r:id="rId3"/>
              </a:rPr>
              <a:t>ew</a:t>
            </a:r>
            <a:r>
              <a:rPr lang="en-US" sz="1800" dirty="0">
                <a:hlinkClick r:id="rId3"/>
              </a:rPr>
              <a:t>/articles/2014/06/05/34research.h33.html?intc=EW-DC14-LNAV</a:t>
            </a:r>
            <a:endParaRPr lang="en-US" sz="1800" dirty="0"/>
          </a:p>
        </p:txBody>
      </p:sp>
    </p:spTree>
    <p:extLst>
      <p:ext uri="{BB962C8B-B14F-4D97-AF65-F5344CB8AC3E}">
        <p14:creationId xmlns:p14="http://schemas.microsoft.com/office/powerpoint/2010/main" val="28482038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029"/>
          <p:cNvSpPr>
            <a:spLocks noChangeArrowheads="1"/>
          </p:cNvSpPr>
          <p:nvPr/>
        </p:nvSpPr>
        <p:spPr bwMode="auto">
          <a:xfrm>
            <a:off x="609600" y="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4.0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838199"/>
            <a:ext cx="7086600" cy="6033507"/>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4"/>
          <p:cNvSpPr>
            <a:spLocks noChangeArrowheads="1"/>
          </p:cNvSpPr>
          <p:nvPr/>
        </p:nvSpPr>
        <p:spPr bwMode="auto">
          <a:xfrm>
            <a:off x="609600" y="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5.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371600"/>
            <a:ext cx="7559842" cy="4953000"/>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dirty="0">
                <a:hlinkClick r:id="rId4"/>
              </a:rPr>
              <a:t>http://www.k12.wa.us/DataAdmin</a:t>
            </a:r>
            <a:r>
              <a:rPr lang="en-US" dirty="0" smtClean="0">
                <a:hlinkClick r:id="rId4"/>
              </a:rPr>
              <a:t>/</a:t>
            </a:r>
            <a:r>
              <a:rPr lang="en-US" dirty="0" smtClean="0"/>
              <a:t> </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6"/>
          <p:cNvSpPr>
            <a:spLocks noChangeArrowheads="1"/>
          </p:cNvSpPr>
          <p:nvPr/>
        </p:nvSpPr>
        <p:spPr bwMode="auto">
          <a:xfrm>
            <a:off x="609600" y="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r>
              <a:rPr lang="en-US" sz="4400" dirty="0">
                <a:solidFill>
                  <a:schemeClr val="tx2"/>
                </a:solidFill>
              </a:rPr>
              <a:t>Now </a:t>
            </a:r>
            <a:r>
              <a:rPr lang="en-US" sz="4400" dirty="0" smtClean="0">
                <a:solidFill>
                  <a:schemeClr val="tx2"/>
                </a:solidFill>
              </a:rPr>
              <a:t>some sad news</a:t>
            </a:r>
            <a:r>
              <a:rPr lang="en-US" sz="4400" dirty="0">
                <a:solidFill>
                  <a:schemeClr val="tx2"/>
                </a:solidFill>
              </a:rPr>
              <a:t>:</a:t>
            </a:r>
          </a:p>
        </p:txBody>
      </p:sp>
      <p:sp>
        <p:nvSpPr>
          <p:cNvPr id="35842" name="Rectangle 3"/>
          <p:cNvSpPr>
            <a:spLocks noChangeArrowheads="1"/>
          </p:cNvSpPr>
          <p:nvPr/>
        </p:nvSpPr>
        <p:spPr bwMode="auto">
          <a:xfrm rot="-5400000">
            <a:off x="6439694" y="3390106"/>
            <a:ext cx="44989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pic>
        <p:nvPicPr>
          <p:cNvPr id="2" name="Picture 1" descr="Screen shot 2011-10-18 at 8.38.2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143000"/>
            <a:ext cx="8153400" cy="5522979"/>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rot="16200000">
            <a:off x="5573872" y="3223339"/>
            <a:ext cx="6442789" cy="369332"/>
          </a:xfrm>
          <a:prstGeom prst="rect">
            <a:avLst/>
          </a:prstGeom>
          <a:noFill/>
        </p:spPr>
        <p:txBody>
          <a:bodyPr wrap="none" rtlCol="0">
            <a:spAutoFit/>
          </a:bodyPr>
          <a:lstStyle/>
          <a:p>
            <a:r>
              <a:rPr lang="en-US" sz="1800" dirty="0" smtClean="0">
                <a:hlinkClick r:id="rId2"/>
              </a:rPr>
              <a:t>http://www.census.gov/hhes/socdemo/education/data/cps/historical/</a:t>
            </a:r>
            <a:r>
              <a:rPr lang="en-US" sz="1800" dirty="0" smtClean="0"/>
              <a:t> </a:t>
            </a:r>
            <a:endParaRPr lang="en-US" sz="1800" dirty="0"/>
          </a:p>
        </p:txBody>
      </p:sp>
      <p:pic>
        <p:nvPicPr>
          <p:cNvPr id="2" name="Picture 1"/>
          <p:cNvPicPr>
            <a:picLocks noChangeAspect="1"/>
          </p:cNvPicPr>
          <p:nvPr/>
        </p:nvPicPr>
        <p:blipFill>
          <a:blip r:embed="rId3"/>
          <a:stretch>
            <a:fillRect/>
          </a:stretch>
        </p:blipFill>
        <p:spPr>
          <a:xfrm>
            <a:off x="76200" y="228600"/>
            <a:ext cx="8458200" cy="6522212"/>
          </a:xfrm>
          <a:prstGeom prst="rect">
            <a:avLst/>
          </a:prstGeom>
        </p:spPr>
      </p:pic>
    </p:spTree>
    <p:extLst>
      <p:ext uri="{BB962C8B-B14F-4D97-AF65-F5344CB8AC3E}">
        <p14:creationId xmlns:p14="http://schemas.microsoft.com/office/powerpoint/2010/main" val="26163033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3600" dirty="0" smtClean="0"/>
              <a:t>Adjusted Cohort Graduation Rate (four-year)</a:t>
            </a:r>
            <a:br>
              <a:rPr lang="en-US" sz="3600" dirty="0" smtClean="0"/>
            </a:br>
            <a:r>
              <a:rPr lang="en-US" sz="3600" dirty="0" smtClean="0"/>
              <a:t>Class of 2011</a:t>
            </a:r>
            <a:endParaRPr lang="en-US" sz="3600" dirty="0"/>
          </a:p>
        </p:txBody>
      </p:sp>
      <p:graphicFrame>
        <p:nvGraphicFramePr>
          <p:cNvPr id="5" name="Chart 4"/>
          <p:cNvGraphicFramePr/>
          <p:nvPr/>
        </p:nvGraphicFramePr>
        <p:xfrm>
          <a:off x="0" y="1219200"/>
          <a:ext cx="88392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3"/>
          <p:cNvSpPr>
            <a:spLocks noChangeArrowheads="1"/>
          </p:cNvSpPr>
          <p:nvPr/>
        </p:nvSpPr>
        <p:spPr bwMode="auto">
          <a:xfrm rot="16200000">
            <a:off x="6663531" y="3390106"/>
            <a:ext cx="44989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1-10-18 at 8.40.4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105523"/>
            <a:ext cx="6975160" cy="5739777"/>
          </a:xfrm>
          <a:prstGeom prst="rect">
            <a:avLst/>
          </a:prstGeom>
        </p:spPr>
      </p:pic>
      <p:sp>
        <p:nvSpPr>
          <p:cNvPr id="6"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sp>
        <p:nvSpPr>
          <p:cNvPr id="7" name="Rectangle 6"/>
          <p:cNvSpPr>
            <a:spLocks noChangeArrowheads="1"/>
          </p:cNvSpPr>
          <p:nvPr/>
        </p:nvSpPr>
        <p:spPr bwMode="auto">
          <a:xfrm>
            <a:off x="609600" y="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r>
              <a:rPr lang="en-US" sz="4400" dirty="0">
                <a:solidFill>
                  <a:schemeClr val="tx2"/>
                </a:solidFill>
              </a:rPr>
              <a:t>Now </a:t>
            </a:r>
            <a:r>
              <a:rPr lang="en-US" sz="4400" dirty="0" smtClean="0">
                <a:solidFill>
                  <a:schemeClr val="tx2"/>
                </a:solidFill>
              </a:rPr>
              <a:t>some bad </a:t>
            </a:r>
            <a:r>
              <a:rPr lang="en-US" sz="4400" dirty="0">
                <a:solidFill>
                  <a:schemeClr val="tx2"/>
                </a:solidFill>
              </a:rPr>
              <a:t>news: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029"/>
          <p:cNvSpPr>
            <a:spLocks noChangeArrowheads="1"/>
          </p:cNvSpPr>
          <p:nvPr/>
        </p:nvSpPr>
        <p:spPr bwMode="auto">
          <a:xfrm>
            <a:off x="609600" y="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2.2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833659"/>
            <a:ext cx="7162800" cy="6024342"/>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030"/>
          <p:cNvSpPr>
            <a:spLocks noChangeArrowheads="1"/>
          </p:cNvSpPr>
          <p:nvPr/>
        </p:nvSpPr>
        <p:spPr bwMode="auto">
          <a:xfrm>
            <a:off x="609600" y="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7.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399" y="1238859"/>
            <a:ext cx="8839201" cy="5239441"/>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029"/>
          <p:cNvSpPr>
            <a:spLocks noChangeArrowheads="1"/>
          </p:cNvSpPr>
          <p:nvPr/>
        </p:nvSpPr>
        <p:spPr bwMode="auto">
          <a:xfrm>
            <a:off x="609600" y="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9.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965849"/>
            <a:ext cx="8726701" cy="589215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029"/>
          <p:cNvSpPr>
            <a:spLocks noChangeArrowheads="1"/>
          </p:cNvSpPr>
          <p:nvPr/>
        </p:nvSpPr>
        <p:spPr bwMode="auto">
          <a:xfrm>
            <a:off x="609600" y="0"/>
            <a:ext cx="777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51.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1100"/>
            <a:ext cx="9144000" cy="56769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85800" y="381000"/>
            <a:ext cx="7772400" cy="1143000"/>
          </a:xfrm>
          <a:effectLst>
            <a:outerShdw blurRad="63500" dist="38099" dir="2700000" algn="ctr" rotWithShape="0">
              <a:schemeClr val="bg2">
                <a:alpha val="74998"/>
              </a:schemeClr>
            </a:outerShdw>
          </a:effectLst>
        </p:spPr>
        <p:txBody>
          <a:bodyPr/>
          <a:lstStyle/>
          <a:p>
            <a:pPr eaLnBrk="1" hangingPunct="1">
              <a:defRPr/>
            </a:pPr>
            <a:r>
              <a:rPr lang="en-US" sz="4000">
                <a:ea typeface="ＭＳ Ｐゴシック" charset="-128"/>
                <a:cs typeface="ＭＳ Ｐゴシック" charset="-128"/>
              </a:rPr>
              <a:t>Educating more people </a:t>
            </a:r>
            <a:br>
              <a:rPr lang="en-US" sz="4000">
                <a:ea typeface="ＭＳ Ｐゴシック" charset="-128"/>
                <a:cs typeface="ＭＳ Ｐゴシック" charset="-128"/>
              </a:rPr>
            </a:br>
            <a:r>
              <a:rPr lang="en-US" sz="4000">
                <a:ea typeface="ＭＳ Ｐゴシック" charset="-128"/>
                <a:cs typeface="ＭＳ Ｐゴシック" charset="-128"/>
              </a:rPr>
              <a:t>to a higher degree</a:t>
            </a:r>
            <a:r>
              <a:rPr lang="en-US">
                <a:ea typeface="ＭＳ Ｐゴシック" charset="-128"/>
                <a:cs typeface="ＭＳ Ｐゴシック" charset="-128"/>
              </a:rPr>
              <a:t> </a:t>
            </a:r>
          </a:p>
        </p:txBody>
      </p:sp>
      <p:graphicFrame>
        <p:nvGraphicFramePr>
          <p:cNvPr id="65539" name="Object 2"/>
          <p:cNvGraphicFramePr>
            <a:graphicFrameLocks noChangeAspect="1"/>
          </p:cNvGraphicFramePr>
          <p:nvPr>
            <p:extLst>
              <p:ext uri="{D42A27DB-BD31-4B8C-83A1-F6EECF244321}">
                <p14:modId xmlns:p14="http://schemas.microsoft.com/office/powerpoint/2010/main" val="2181507177"/>
              </p:ext>
            </p:extLst>
          </p:nvPr>
        </p:nvGraphicFramePr>
        <p:xfrm>
          <a:off x="685800" y="1752600"/>
          <a:ext cx="6248400" cy="4712060"/>
        </p:xfrm>
        <a:graphic>
          <a:graphicData uri="http://schemas.openxmlformats.org/presentationml/2006/ole">
            <mc:AlternateContent xmlns:mc="http://schemas.openxmlformats.org/markup-compatibility/2006">
              <mc:Choice xmlns:v="urn:schemas-microsoft-com:vml" Requires="v">
                <p:oleObj spid="_x0000_s21569" name="Worksheet" r:id="rId4" imgW="4572000" imgH="3721100" progId="Excel.Sheet.8">
                  <p:embed/>
                </p:oleObj>
              </mc:Choice>
              <mc:Fallback>
                <p:oleObj name="Worksheet" r:id="rId4" imgW="4572000" imgH="3721100" progId="Excel.Sheet.8">
                  <p:embed/>
                  <p:pic>
                    <p:nvPicPr>
                      <p:cNvPr id="0"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1752600"/>
                        <a:ext cx="6248400" cy="4712060"/>
                      </a:xfrm>
                      <a:prstGeom prst="rect">
                        <a:avLst/>
                      </a:prstGeom>
                      <a:noFill/>
                      <a:effectLst>
                        <a:outerShdw blurRad="63500" dist="38099" dir="2700000" algn="ctr" rotWithShape="0">
                          <a:srgbClr val="000000">
                            <a:alpha val="74997"/>
                          </a:srgbClr>
                        </a:outerShdw>
                      </a:effectLst>
                      <a:extLst>
                        <a:ext uri="{909E8E84-426E-40dd-AFC4-6F175D3DCCD1}">
                          <a14:hiddenFill xmlns="" xmlns:a14="http://schemas.microsoft.com/office/drawing/2010/main">
                            <a:solidFill>
                              <a:srgbClr val="FFFFFF"/>
                            </a:solidFill>
                          </a14:hiddenFill>
                        </a:ext>
                      </a:extLst>
                    </p:spPr>
                  </p:pic>
                </p:oleObj>
              </mc:Fallback>
            </mc:AlternateContent>
          </a:graphicData>
        </a:graphic>
      </p:graphicFrame>
      <p:pic>
        <p:nvPicPr>
          <p:cNvPr id="6554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540500"/>
            <a:ext cx="5943600" cy="3175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508" name="Text Box 5"/>
          <p:cNvSpPr txBox="1">
            <a:spLocks noChangeArrowheads="1"/>
          </p:cNvSpPr>
          <p:nvPr/>
        </p:nvSpPr>
        <p:spPr bwMode="auto">
          <a:xfrm rot="-5400000">
            <a:off x="5594350" y="3417888"/>
            <a:ext cx="6521450" cy="336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600" dirty="0"/>
              <a:t>http://</a:t>
            </a:r>
            <a:r>
              <a:rPr lang="en-US" sz="1600" dirty="0" err="1"/>
              <a:t>www.census.gov</a:t>
            </a:r>
            <a:r>
              <a:rPr lang="en-US" sz="1600" dirty="0"/>
              <a:t>/population/www/</a:t>
            </a:r>
            <a:r>
              <a:rPr lang="en-US" sz="1600" dirty="0" err="1"/>
              <a:t>socdemo</a:t>
            </a:r>
            <a:r>
              <a:rPr lang="en-US" sz="1600" dirty="0"/>
              <a:t>/education/introphct41.html</a:t>
            </a:r>
          </a:p>
        </p:txBody>
      </p:sp>
      <p:sp>
        <p:nvSpPr>
          <p:cNvPr id="21509" name="TextBox 6"/>
          <p:cNvSpPr txBox="1">
            <a:spLocks noChangeArrowheads="1"/>
          </p:cNvSpPr>
          <p:nvPr/>
        </p:nvSpPr>
        <p:spPr bwMode="auto">
          <a:xfrm>
            <a:off x="7162800" y="4495800"/>
            <a:ext cx="167163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a:t>27.4% 2008</a:t>
            </a:r>
          </a:p>
        </p:txBody>
      </p:sp>
      <p:sp>
        <p:nvSpPr>
          <p:cNvPr id="21510" name="TextBox 7"/>
          <p:cNvSpPr txBox="1">
            <a:spLocks noChangeArrowheads="1"/>
          </p:cNvSpPr>
          <p:nvPr/>
        </p:nvSpPr>
        <p:spPr bwMode="auto">
          <a:xfrm>
            <a:off x="7162800" y="2895600"/>
            <a:ext cx="1671638"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a:t>84.5% 2008</a:t>
            </a:r>
          </a:p>
        </p:txBody>
      </p:sp>
      <p:sp>
        <p:nvSpPr>
          <p:cNvPr id="21511" name="TextBox 8"/>
          <p:cNvSpPr txBox="1">
            <a:spLocks noChangeArrowheads="1"/>
          </p:cNvSpPr>
          <p:nvPr/>
        </p:nvSpPr>
        <p:spPr bwMode="auto">
          <a:xfrm>
            <a:off x="5943600" y="6488113"/>
            <a:ext cx="274955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t>http://</a:t>
            </a:r>
            <a:r>
              <a:rPr lang="en-US" sz="1800" dirty="0" err="1"/>
              <a:t>factfinder.census.gov</a:t>
            </a:r>
            <a:r>
              <a:rPr lang="en-US" sz="1800" dirty="0"/>
              <a: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685800" y="381000"/>
            <a:ext cx="7772400" cy="1143000"/>
          </a:xfrm>
        </p:spPr>
        <p:txBody>
          <a:bodyPr/>
          <a:lstStyle/>
          <a:p>
            <a:pPr eaLnBrk="1" hangingPunct="1"/>
            <a:r>
              <a:rPr lang="en-US" dirty="0">
                <a:latin typeface="Times" charset="0"/>
                <a:ea typeface="ＭＳ Ｐゴシック" charset="0"/>
                <a:cs typeface="ＭＳ Ｐゴシック" charset="0"/>
              </a:rPr>
              <a:t>And on the </a:t>
            </a:r>
            <a:r>
              <a:rPr lang="en-US" dirty="0" smtClean="0">
                <a:latin typeface="Times" charset="0"/>
                <a:ea typeface="ＭＳ Ｐゴシック" charset="0"/>
                <a:cs typeface="ＭＳ Ｐゴシック" charset="0"/>
              </a:rPr>
              <a:t>WASL/HSPE:</a:t>
            </a:r>
            <a:endParaRPr lang="en-US" dirty="0">
              <a:latin typeface="Times" charset="0"/>
              <a:ea typeface="ＭＳ Ｐゴシック" charset="0"/>
              <a:cs typeface="ＭＳ Ｐゴシック" charset="0"/>
            </a:endParaRPr>
          </a:p>
        </p:txBody>
      </p:sp>
      <p:sp>
        <p:nvSpPr>
          <p:cNvPr id="71683" name="Rectangle 3"/>
          <p:cNvSpPr>
            <a:spLocks noGrp="1" noChangeArrowheads="1"/>
          </p:cNvSpPr>
          <p:nvPr>
            <p:ph type="body" idx="1"/>
          </p:nvPr>
        </p:nvSpPr>
        <p:spPr>
          <a:xfrm>
            <a:off x="304800" y="1600200"/>
            <a:ext cx="5105400" cy="4876800"/>
          </a:xfrm>
        </p:spPr>
        <p:txBody>
          <a:bodyPr/>
          <a:lstStyle/>
          <a:p>
            <a:pPr eaLnBrk="1" hangingPunct="1">
              <a:lnSpc>
                <a:spcPct val="90000"/>
              </a:lnSpc>
            </a:pPr>
            <a:r>
              <a:rPr lang="en-US" sz="2000" dirty="0" smtClean="0">
                <a:latin typeface="Times" charset="0"/>
                <a:ea typeface="ＭＳ Ｐゴシック" charset="0"/>
                <a:cs typeface="ＭＳ Ｐゴシック" charset="0"/>
              </a:rPr>
              <a:t>82% </a:t>
            </a:r>
            <a:r>
              <a:rPr lang="en-US" sz="2000" dirty="0">
                <a:latin typeface="Times" charset="0"/>
                <a:ea typeface="ＭＳ Ｐゴシック" charset="0"/>
                <a:cs typeface="ＭＳ Ｐゴシック" charset="0"/>
              </a:rPr>
              <a:t>of the class of </a:t>
            </a:r>
            <a:r>
              <a:rPr lang="en-US" sz="2000" dirty="0" smtClean="0">
                <a:latin typeface="Times" charset="0"/>
                <a:ea typeface="ＭＳ Ｐゴシック" charset="0"/>
                <a:cs typeface="ＭＳ Ｐゴシック" charset="0"/>
              </a:rPr>
              <a:t>2011 </a:t>
            </a:r>
            <a:r>
              <a:rPr lang="en-US" sz="2000" dirty="0">
                <a:latin typeface="Times" charset="0"/>
                <a:ea typeface="ＭＳ Ｐゴシック" charset="0"/>
                <a:cs typeface="ＭＳ Ｐゴシック" charset="0"/>
              </a:rPr>
              <a:t>who took the test passed the Reading </a:t>
            </a:r>
            <a:r>
              <a:rPr lang="en-US" sz="2000" dirty="0" smtClean="0">
                <a:latin typeface="Times" charset="0"/>
                <a:ea typeface="ＭＳ Ｐゴシック" charset="0"/>
                <a:cs typeface="ＭＳ Ｐゴシック" charset="0"/>
              </a:rPr>
              <a:t>HSPE</a:t>
            </a:r>
            <a:r>
              <a:rPr lang="en-US" sz="2000" dirty="0">
                <a:latin typeface="Times" charset="0"/>
                <a:ea typeface="ＭＳ Ｐゴシック" charset="0"/>
                <a:cs typeface="ＭＳ Ｐゴシック" charset="0"/>
              </a:rPr>
              <a:t>. </a:t>
            </a:r>
          </a:p>
          <a:p>
            <a:pPr eaLnBrk="1" hangingPunct="1">
              <a:lnSpc>
                <a:spcPct val="90000"/>
              </a:lnSpc>
            </a:pPr>
            <a:r>
              <a:rPr lang="en-US" sz="2000" dirty="0" smtClean="0">
                <a:latin typeface="Times" charset="0"/>
                <a:ea typeface="ＭＳ Ｐゴシック" charset="0"/>
                <a:cs typeface="ＭＳ Ｐゴシック" charset="0"/>
              </a:rPr>
              <a:t>86% </a:t>
            </a:r>
            <a:r>
              <a:rPr lang="en-US" sz="2000" dirty="0">
                <a:latin typeface="Times" charset="0"/>
                <a:ea typeface="ＭＳ Ｐゴシック" charset="0"/>
                <a:cs typeface="ＭＳ Ｐゴシック" charset="0"/>
              </a:rPr>
              <a:t>passed the Writing </a:t>
            </a:r>
            <a:r>
              <a:rPr lang="en-US" sz="2000" dirty="0" smtClean="0">
                <a:latin typeface="Times" charset="0"/>
                <a:ea typeface="ＭＳ Ｐゴシック" charset="0"/>
                <a:cs typeface="ＭＳ Ｐゴシック" charset="0"/>
              </a:rPr>
              <a:t>HSPE</a:t>
            </a:r>
            <a:r>
              <a:rPr lang="en-US" sz="2000" dirty="0">
                <a:latin typeface="Times" charset="0"/>
                <a:ea typeface="ＭＳ Ｐゴシック" charset="0"/>
                <a:cs typeface="ＭＳ Ｐゴシック" charset="0"/>
              </a:rPr>
              <a:t>.  </a:t>
            </a:r>
          </a:p>
          <a:p>
            <a:pPr eaLnBrk="1" hangingPunct="1">
              <a:lnSpc>
                <a:spcPct val="90000"/>
              </a:lnSpc>
            </a:pPr>
            <a:r>
              <a:rPr lang="en-US" sz="2000" dirty="0">
                <a:latin typeface="Times" charset="0"/>
                <a:ea typeface="ＭＳ Ｐゴシック" charset="0"/>
                <a:cs typeface="ＭＳ Ｐゴシック" charset="0"/>
              </a:rPr>
              <a:t>Only </a:t>
            </a:r>
            <a:r>
              <a:rPr lang="en-US" sz="2000" dirty="0" smtClean="0">
                <a:latin typeface="Times" charset="0"/>
                <a:ea typeface="ＭＳ Ｐゴシック" charset="0"/>
                <a:cs typeface="ＭＳ Ｐゴシック" charset="0"/>
              </a:rPr>
              <a:t>66% </a:t>
            </a:r>
            <a:r>
              <a:rPr lang="en-US" sz="2000" dirty="0">
                <a:latin typeface="Times" charset="0"/>
                <a:ea typeface="ＭＳ Ｐゴシック" charset="0"/>
                <a:cs typeface="ＭＳ Ｐゴシック" charset="0"/>
              </a:rPr>
              <a:t>passed the </a:t>
            </a:r>
            <a:r>
              <a:rPr lang="en-US" sz="2000" dirty="0" smtClean="0">
                <a:latin typeface="Times" charset="0"/>
                <a:ea typeface="ＭＳ Ｐゴシック" charset="0"/>
                <a:cs typeface="ＭＳ Ｐゴシック" charset="0"/>
              </a:rPr>
              <a:t>Year 2 Math </a:t>
            </a:r>
            <a:r>
              <a:rPr lang="en-US" sz="2000" dirty="0">
                <a:latin typeface="Times" charset="0"/>
                <a:ea typeface="ＭＳ Ｐゴシック" charset="0"/>
                <a:cs typeface="ＭＳ Ｐゴシック" charset="0"/>
              </a:rPr>
              <a:t>test.  (33% in 1998 -99)</a:t>
            </a:r>
          </a:p>
          <a:p>
            <a:pPr eaLnBrk="1" hangingPunct="1">
              <a:lnSpc>
                <a:spcPct val="90000"/>
              </a:lnSpc>
              <a:buFontTx/>
              <a:buNone/>
            </a:pPr>
            <a:r>
              <a:rPr lang="en-US" sz="2000" dirty="0">
                <a:latin typeface="Times" charset="0"/>
                <a:ea typeface="ＭＳ Ｐゴシック" charset="0"/>
                <a:cs typeface="ＭＳ Ｐゴシック" charset="0"/>
              </a:rPr>
              <a:t>	</a:t>
            </a:r>
            <a:r>
              <a:rPr lang="en-US" sz="2000" dirty="0" smtClean="0">
                <a:latin typeface="Times" charset="0"/>
                <a:ea typeface="ＭＳ Ｐゴシック" charset="0"/>
                <a:cs typeface="ＭＳ Ｐゴシック" charset="0"/>
              </a:rPr>
              <a:t>BUT</a:t>
            </a:r>
            <a:r>
              <a:rPr lang="en-US" sz="2000" dirty="0">
                <a:latin typeface="Times" charset="0"/>
                <a:ea typeface="ＭＳ Ｐゴシック" charset="0"/>
                <a:cs typeface="ＭＳ Ｐゴシック" charset="0"/>
              </a:rPr>
              <a:t>…. </a:t>
            </a:r>
          </a:p>
          <a:p>
            <a:pPr eaLnBrk="1" hangingPunct="1">
              <a:lnSpc>
                <a:spcPct val="90000"/>
              </a:lnSpc>
            </a:pPr>
            <a:r>
              <a:rPr lang="en-US" sz="2000" dirty="0" smtClean="0">
                <a:latin typeface="Times" charset="0"/>
                <a:ea typeface="ＭＳ Ｐゴシック" charset="0"/>
                <a:cs typeface="ＭＳ Ｐゴシック" charset="0"/>
              </a:rPr>
              <a:t>Washington </a:t>
            </a:r>
            <a:r>
              <a:rPr lang="en-US" sz="2000" dirty="0">
                <a:latin typeface="Times" charset="0"/>
                <a:ea typeface="ＭＳ Ｐゴシック" charset="0"/>
                <a:cs typeface="ＭＳ Ｐゴシック" charset="0"/>
              </a:rPr>
              <a:t>4th graders</a:t>
            </a:r>
            <a:r>
              <a:rPr lang="ja-JP" altLang="en-US" sz="2000" dirty="0">
                <a:latin typeface="Times" charset="0"/>
                <a:ea typeface="ＭＳ Ｐゴシック" charset="0"/>
                <a:cs typeface="ＭＳ Ｐゴシック" charset="0"/>
              </a:rPr>
              <a:t>’</a:t>
            </a:r>
            <a:r>
              <a:rPr lang="en-US" altLang="ja-JP" sz="2000" dirty="0">
                <a:latin typeface="Times" charset="0"/>
                <a:ea typeface="ＭＳ Ｐゴシック" charset="0"/>
                <a:cs typeface="ＭＳ Ｐゴシック" charset="0"/>
              </a:rPr>
              <a:t> </a:t>
            </a:r>
            <a:r>
              <a:rPr lang="en-US" altLang="ja-JP" sz="2000" b="1" dirty="0">
                <a:latin typeface="Times" charset="0"/>
                <a:ea typeface="ＭＳ Ｐゴシック" charset="0"/>
                <a:cs typeface="ＭＳ Ｐゴシック" charset="0"/>
              </a:rPr>
              <a:t>NAEP </a:t>
            </a:r>
            <a:r>
              <a:rPr lang="en-US" altLang="ja-JP" sz="2000" dirty="0">
                <a:latin typeface="Times" charset="0"/>
                <a:ea typeface="ＭＳ Ｐゴシック" charset="0"/>
                <a:cs typeface="ＭＳ Ｐゴシック" charset="0"/>
              </a:rPr>
              <a:t>test scores in math went from 17th in the nation (1996) to 9th in 2005.  </a:t>
            </a:r>
          </a:p>
          <a:p>
            <a:pPr eaLnBrk="1" hangingPunct="1">
              <a:lnSpc>
                <a:spcPct val="90000"/>
              </a:lnSpc>
            </a:pPr>
            <a:r>
              <a:rPr lang="en-US" sz="2000" dirty="0">
                <a:latin typeface="Times" charset="0"/>
                <a:ea typeface="ＭＳ Ｐゴシック" charset="0"/>
                <a:cs typeface="ＭＳ Ｐゴシック" charset="0"/>
              </a:rPr>
              <a:t>At the same time </a:t>
            </a:r>
            <a:r>
              <a:rPr lang="en-US" sz="2000" dirty="0" smtClean="0">
                <a:latin typeface="Times" charset="0"/>
                <a:ea typeface="ＭＳ Ｐゴシック" charset="0"/>
                <a:cs typeface="ＭＳ Ｐゴシック" charset="0"/>
              </a:rPr>
              <a:t>Washington’</a:t>
            </a:r>
            <a:r>
              <a:rPr lang="en-US" altLang="ja-JP" sz="2000" dirty="0" smtClean="0">
                <a:latin typeface="Times" charset="0"/>
                <a:ea typeface="ＭＳ Ｐゴシック" charset="0"/>
                <a:cs typeface="ＭＳ Ｐゴシック" charset="0"/>
              </a:rPr>
              <a:t>s </a:t>
            </a:r>
            <a:r>
              <a:rPr lang="en-US" altLang="ja-JP" sz="2000" dirty="0">
                <a:latin typeface="Times" charset="0"/>
                <a:ea typeface="ＭＳ Ｐゴシック" charset="0"/>
                <a:cs typeface="ＭＳ Ｐゴシック" charset="0"/>
              </a:rPr>
              <a:t>African American 4th graders went from 13th to 1st.  </a:t>
            </a:r>
          </a:p>
          <a:p>
            <a:pPr eaLnBrk="1" hangingPunct="1">
              <a:lnSpc>
                <a:spcPct val="90000"/>
              </a:lnSpc>
            </a:pPr>
            <a:r>
              <a:rPr lang="en-US" sz="2000" dirty="0">
                <a:latin typeface="Times" charset="0"/>
                <a:ea typeface="ＭＳ Ｐゴシック" charset="0"/>
                <a:cs typeface="ＭＳ Ｐゴシック" charset="0"/>
              </a:rPr>
              <a:t>8th graders</a:t>
            </a:r>
            <a:r>
              <a:rPr lang="ja-JP" altLang="en-US" sz="2000" dirty="0">
                <a:latin typeface="Times" charset="0"/>
                <a:ea typeface="ＭＳ Ｐゴシック" charset="0"/>
                <a:cs typeface="ＭＳ Ｐゴシック" charset="0"/>
              </a:rPr>
              <a:t>’</a:t>
            </a:r>
            <a:r>
              <a:rPr lang="en-US" altLang="ja-JP" sz="2000" dirty="0">
                <a:latin typeface="Times" charset="0"/>
                <a:ea typeface="ＭＳ Ｐゴシック" charset="0"/>
                <a:cs typeface="ＭＳ Ｐゴシック" charset="0"/>
              </a:rPr>
              <a:t> NAEP scores in math went from 14th to 7th.  </a:t>
            </a:r>
          </a:p>
          <a:p>
            <a:pPr eaLnBrk="1" hangingPunct="1">
              <a:lnSpc>
                <a:spcPct val="90000"/>
              </a:lnSpc>
            </a:pPr>
            <a:r>
              <a:rPr lang="en-US" sz="2000" dirty="0" smtClean="0">
                <a:latin typeface="Times" charset="0"/>
                <a:ea typeface="ＭＳ Ｐゴシック" charset="0"/>
                <a:cs typeface="ＭＳ Ｐゴシック" charset="0"/>
              </a:rPr>
              <a:t>Washington’</a:t>
            </a:r>
            <a:r>
              <a:rPr lang="en-US" altLang="ja-JP" sz="2000" dirty="0" smtClean="0">
                <a:latin typeface="Times" charset="0"/>
                <a:ea typeface="ＭＳ Ｐゴシック" charset="0"/>
                <a:cs typeface="ＭＳ Ｐゴシック" charset="0"/>
              </a:rPr>
              <a:t>s </a:t>
            </a:r>
            <a:r>
              <a:rPr lang="en-US" altLang="ja-JP" sz="2000" dirty="0">
                <a:latin typeface="Times" charset="0"/>
                <a:ea typeface="ＭＳ Ｐゴシック" charset="0"/>
                <a:cs typeface="ＭＳ Ｐゴシック" charset="0"/>
              </a:rPr>
              <a:t>African American 8th graders went from 19th to 2</a:t>
            </a:r>
            <a:r>
              <a:rPr lang="en-US" altLang="ja-JP" sz="2000" baseline="30000" dirty="0">
                <a:latin typeface="Times" charset="0"/>
                <a:ea typeface="ＭＳ Ｐゴシック" charset="0"/>
                <a:cs typeface="ＭＳ Ｐゴシック" charset="0"/>
              </a:rPr>
              <a:t>nd</a:t>
            </a:r>
            <a:r>
              <a:rPr lang="en-US" altLang="ja-JP" sz="2000" dirty="0">
                <a:latin typeface="Times" charset="0"/>
                <a:ea typeface="ＭＳ Ｐゴシック" charset="0"/>
                <a:cs typeface="ＭＳ Ｐゴシック" charset="0"/>
              </a:rPr>
              <a:t> in the nation.  </a:t>
            </a:r>
            <a:endParaRPr lang="en-US" sz="2000" dirty="0">
              <a:latin typeface="Times" charset="0"/>
              <a:ea typeface="ＭＳ Ｐゴシック" charset="0"/>
              <a:cs typeface="ＭＳ Ｐゴシック" charset="0"/>
            </a:endParaRPr>
          </a:p>
        </p:txBody>
      </p:sp>
      <p:pic>
        <p:nvPicPr>
          <p:cNvPr id="2" name="Picture 1"/>
          <p:cNvPicPr>
            <a:picLocks noChangeAspect="1"/>
          </p:cNvPicPr>
          <p:nvPr/>
        </p:nvPicPr>
        <p:blipFill>
          <a:blip r:embed="rId3"/>
          <a:stretch>
            <a:fillRect/>
          </a:stretch>
        </p:blipFill>
        <p:spPr>
          <a:xfrm>
            <a:off x="5257800" y="2057400"/>
            <a:ext cx="3759200" cy="3581400"/>
          </a:xfrm>
          <a:prstGeom prst="rect">
            <a:avLst/>
          </a:prstGeom>
          <a:ln w="6350">
            <a:solidFill>
              <a:schemeClr val="tx1"/>
            </a:solidFill>
          </a:ln>
          <a:effectLst>
            <a:outerShdw blurRad="50800" dist="38100" dir="2700000" algn="tl" rotWithShape="0">
              <a:srgbClr val="000000">
                <a:alpha val="43000"/>
              </a:srgbClr>
            </a:outerShdw>
          </a:effectLst>
        </p:spPr>
      </p:pic>
      <p:sp>
        <p:nvSpPr>
          <p:cNvPr id="3" name="TextBox 2"/>
          <p:cNvSpPr txBox="1"/>
          <p:nvPr/>
        </p:nvSpPr>
        <p:spPr>
          <a:xfrm>
            <a:off x="5419278" y="5715000"/>
            <a:ext cx="3724722" cy="523220"/>
          </a:xfrm>
          <a:prstGeom prst="rect">
            <a:avLst/>
          </a:prstGeom>
          <a:noFill/>
        </p:spPr>
        <p:txBody>
          <a:bodyPr wrap="none" rtlCol="0">
            <a:spAutoFit/>
          </a:bodyPr>
          <a:lstStyle/>
          <a:p>
            <a:r>
              <a:rPr lang="en-US" sz="1400" dirty="0" smtClean="0"/>
              <a:t>http://seattletimes.nwsource.com/html/education/</a:t>
            </a:r>
          </a:p>
          <a:p>
            <a:r>
              <a:rPr lang="en-US" sz="1400" dirty="0" smtClean="0"/>
              <a:t>2016055610_testscores31m.html </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6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68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68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68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168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168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168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ctrTitle"/>
          </p:nvPr>
        </p:nvSpPr>
        <p:spPr>
          <a:xfrm>
            <a:off x="609600" y="0"/>
            <a:ext cx="7772400" cy="1143000"/>
          </a:xfrm>
        </p:spPr>
        <p:txBody>
          <a:bodyPr/>
          <a:lstStyle/>
          <a:p>
            <a:pPr eaLnBrk="1" hangingPunct="1"/>
            <a:r>
              <a:rPr lang="en-US">
                <a:latin typeface="Times" charset="0"/>
                <a:ea typeface="ＭＳ Ｐゴシック" charset="0"/>
                <a:cs typeface="ＭＳ Ｐゴシック" charset="0"/>
              </a:rPr>
              <a:t>First the good news:</a:t>
            </a:r>
          </a:p>
        </p:txBody>
      </p:sp>
      <p:sp>
        <p:nvSpPr>
          <p:cNvPr id="17410" name="Rectangle 3"/>
          <p:cNvSpPr>
            <a:spLocks noGrp="1" noChangeArrowheads="1"/>
          </p:cNvSpPr>
          <p:nvPr>
            <p:ph type="subTitle" idx="1"/>
          </p:nvPr>
        </p:nvSpPr>
        <p:spPr/>
        <p:txBody>
          <a:bodyPr/>
          <a:lstStyle/>
          <a:p>
            <a:pPr eaLnBrk="1" hangingPunct="1"/>
            <a:endParaRPr lang="en-US">
              <a:latin typeface="Times" charset="0"/>
              <a:ea typeface="ＭＳ Ｐゴシック" charset="0"/>
              <a:cs typeface="ＭＳ Ｐゴシック" charset="0"/>
            </a:endParaRPr>
          </a:p>
        </p:txBody>
      </p:sp>
      <p:pic>
        <p:nvPicPr>
          <p:cNvPr id="307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08075"/>
            <a:ext cx="8610600" cy="55356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4905430"/>
      </p:ext>
    </p:extLst>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5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371600"/>
            <a:ext cx="4114800" cy="4800600"/>
          </a:xfrm>
        </p:spPr>
        <p:txBody>
          <a:bodyPr/>
          <a:lstStyle/>
          <a:p>
            <a:pPr marL="0">
              <a:buNone/>
            </a:pPr>
            <a:r>
              <a:rPr lang="en-US" sz="2000" dirty="0" smtClean="0"/>
              <a:t>“In 2012, for the first time ever, one-third of the nation’s 25- to 29-year-olds have completed at least a bachelor’s degree.  These across-the-board increases have occurred despite dramatic immigration-driven changes in the racial and ethnic composition of college-age young adults, a trend that had led some experts to expect a decline in educational attainment.</a:t>
            </a:r>
          </a:p>
          <a:p>
            <a:pPr marL="0">
              <a:buNone/>
            </a:pPr>
            <a:r>
              <a:rPr lang="en-US" sz="2000" dirty="0" smtClean="0"/>
              <a:t>College completion is now at record levels among key demographic groups: men and women; blacks, whites and Hispanics; and foreign-born and native-born Americans.”</a:t>
            </a:r>
          </a:p>
          <a:p>
            <a:pPr marL="0"/>
            <a:endParaRPr lang="en-US" dirty="0"/>
          </a:p>
        </p:txBody>
      </p:sp>
      <p:pic>
        <p:nvPicPr>
          <p:cNvPr id="5" name="Picture 4"/>
          <p:cNvPicPr>
            <a:picLocks noChangeAspect="1"/>
          </p:cNvPicPr>
          <p:nvPr/>
        </p:nvPicPr>
        <p:blipFill>
          <a:blip r:embed="rId2"/>
          <a:stretch>
            <a:fillRect/>
          </a:stretch>
        </p:blipFill>
        <p:spPr>
          <a:xfrm>
            <a:off x="228600" y="304800"/>
            <a:ext cx="5080000" cy="508000"/>
          </a:xfrm>
          <a:prstGeom prst="rect">
            <a:avLst/>
          </a:prstGeom>
        </p:spPr>
      </p:pic>
      <p:sp>
        <p:nvSpPr>
          <p:cNvPr id="6" name="Rectangle 5"/>
          <p:cNvSpPr/>
          <p:nvPr/>
        </p:nvSpPr>
        <p:spPr>
          <a:xfrm>
            <a:off x="304800" y="971490"/>
            <a:ext cx="3161868" cy="400110"/>
          </a:xfrm>
          <a:prstGeom prst="rect">
            <a:avLst/>
          </a:prstGeom>
        </p:spPr>
        <p:txBody>
          <a:bodyPr wrap="none">
            <a:spAutoFit/>
          </a:bodyPr>
          <a:lstStyle/>
          <a:p>
            <a:r>
              <a:rPr lang="en-US" sz="2000" dirty="0" smtClean="0"/>
              <a:t>Released: November 5, 2012 </a:t>
            </a:r>
            <a:endParaRPr lang="en-US" sz="2000" dirty="0"/>
          </a:p>
        </p:txBody>
      </p:sp>
      <p:sp>
        <p:nvSpPr>
          <p:cNvPr id="7" name="Rectangle 6"/>
          <p:cNvSpPr/>
          <p:nvPr/>
        </p:nvSpPr>
        <p:spPr>
          <a:xfrm>
            <a:off x="228600" y="6400800"/>
            <a:ext cx="8686800" cy="307777"/>
          </a:xfrm>
          <a:prstGeom prst="rect">
            <a:avLst/>
          </a:prstGeom>
        </p:spPr>
        <p:txBody>
          <a:bodyPr wrap="square">
            <a:spAutoFit/>
          </a:bodyPr>
          <a:lstStyle/>
          <a:p>
            <a:r>
              <a:rPr lang="en-US" sz="1400" dirty="0" smtClean="0">
                <a:hlinkClick r:id="rId3"/>
              </a:rPr>
              <a:t>http://www.pewsocialtrends.org/2012/11/05/record-shares-of-young-adults-have-finished-both-high-school-and-college</a:t>
            </a:r>
            <a:r>
              <a:rPr lang="en-US" sz="1400" dirty="0" smtClean="0"/>
              <a:t> </a:t>
            </a:r>
            <a:endParaRPr lang="en-US" sz="1400" dirty="0"/>
          </a:p>
        </p:txBody>
      </p:sp>
      <p:pic>
        <p:nvPicPr>
          <p:cNvPr id="2" name="Picture 1"/>
          <p:cNvPicPr>
            <a:picLocks noChangeAspect="1"/>
          </p:cNvPicPr>
          <p:nvPr/>
        </p:nvPicPr>
        <p:blipFill rotWithShape="1">
          <a:blip r:embed="rId4"/>
          <a:srcRect b="19786"/>
          <a:stretch/>
        </p:blipFill>
        <p:spPr>
          <a:xfrm>
            <a:off x="4572000" y="1295400"/>
            <a:ext cx="4038600" cy="4995905"/>
          </a:xfrm>
          <a:prstGeom prst="rect">
            <a:avLst/>
          </a:prstGeom>
          <a:ln>
            <a:solidFill>
              <a:schemeClr val="bg1">
                <a:lumMod val="65000"/>
              </a:schemeClr>
            </a:solidFill>
          </a:ln>
        </p:spPr>
      </p:pic>
      <p:sp>
        <p:nvSpPr>
          <p:cNvPr id="8" name="TextBox 7"/>
          <p:cNvSpPr txBox="1"/>
          <p:nvPr/>
        </p:nvSpPr>
        <p:spPr>
          <a:xfrm>
            <a:off x="6478580" y="926068"/>
            <a:ext cx="2132020" cy="369332"/>
          </a:xfrm>
          <a:prstGeom prst="rect">
            <a:avLst/>
          </a:prstGeom>
          <a:noFill/>
        </p:spPr>
        <p:txBody>
          <a:bodyPr wrap="square" rtlCol="0">
            <a:spAutoFit/>
          </a:bodyPr>
          <a:lstStyle/>
          <a:p>
            <a:r>
              <a:rPr lang="en-US" sz="1800" dirty="0" smtClean="0"/>
              <a:t>September 28, 2015</a:t>
            </a:r>
            <a:endParaRPr lang="en-US" sz="1800" dirty="0"/>
          </a:p>
        </p:txBody>
      </p:sp>
      <p:sp>
        <p:nvSpPr>
          <p:cNvPr id="9" name="TextBox 8"/>
          <p:cNvSpPr txBox="1"/>
          <p:nvPr/>
        </p:nvSpPr>
        <p:spPr>
          <a:xfrm rot="16200000">
            <a:off x="6214339" y="3310661"/>
            <a:ext cx="5254188" cy="461665"/>
          </a:xfrm>
          <a:prstGeom prst="rect">
            <a:avLst/>
          </a:prstGeom>
          <a:noFill/>
        </p:spPr>
        <p:txBody>
          <a:bodyPr wrap="none" rtlCol="0">
            <a:spAutoFit/>
          </a:bodyPr>
          <a:lstStyle/>
          <a:p>
            <a:r>
              <a:rPr lang="en-US" sz="1200" dirty="0">
                <a:hlinkClick r:id="rId5"/>
              </a:rPr>
              <a:t>http://www.pewhispanic.org/2015/09/28/chapter-3-the-changing-characteristics-</a:t>
            </a:r>
            <a:r>
              <a:rPr lang="en-US" sz="1200" dirty="0" smtClean="0">
                <a:hlinkClick r:id="rId5"/>
              </a:rPr>
              <a:t>of</a:t>
            </a:r>
            <a:endParaRPr lang="en-US" sz="1200" dirty="0" smtClean="0"/>
          </a:p>
          <a:p>
            <a:r>
              <a:rPr lang="en-US" sz="1200" dirty="0" smtClean="0"/>
              <a:t>-</a:t>
            </a:r>
            <a:r>
              <a:rPr lang="en-US" sz="1200" dirty="0"/>
              <a:t>recent-immigrant-arrivals-since-1970/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ctrTitle"/>
          </p:nvPr>
        </p:nvSpPr>
        <p:spPr>
          <a:xfrm>
            <a:off x="228600" y="21336"/>
            <a:ext cx="8534400" cy="762000"/>
          </a:xfrm>
        </p:spPr>
        <p:txBody>
          <a:bodyPr/>
          <a:lstStyle/>
          <a:p>
            <a:pPr algn="l" eaLnBrk="1" hangingPunct="1"/>
            <a:r>
              <a:rPr lang="en-US" sz="2000" dirty="0">
                <a:latin typeface="Times" charset="0"/>
                <a:ea typeface="ＭＳ Ｐゴシック" charset="0"/>
                <a:cs typeface="ＭＳ Ｐゴシック" charset="0"/>
              </a:rPr>
              <a:t>U</a:t>
            </a:r>
            <a:r>
              <a:rPr lang="en-US" sz="2000" dirty="0" smtClean="0">
                <a:latin typeface="Times" charset="0"/>
                <a:ea typeface="ＭＳ Ｐゴシック" charset="0"/>
                <a:cs typeface="ＭＳ Ｐゴシック" charset="0"/>
              </a:rPr>
              <a:t>pdating </a:t>
            </a:r>
            <a:r>
              <a:rPr lang="en-US" sz="2000" dirty="0">
                <a:latin typeface="Times" charset="0"/>
                <a:ea typeface="ＭＳ Ｐゴシック" charset="0"/>
                <a:cs typeface="ＭＳ Ｐゴシック" charset="0"/>
              </a:rPr>
              <a:t>to </a:t>
            </a:r>
            <a:r>
              <a:rPr lang="en-US" sz="2000" dirty="0" smtClean="0">
                <a:latin typeface="Times" charset="0"/>
                <a:ea typeface="ＭＳ Ｐゴシック" charset="0"/>
                <a:cs typeface="ＭＳ Ｐゴシック" charset="0"/>
              </a:rPr>
              <a:t>2015 </a:t>
            </a:r>
            <a:r>
              <a:rPr lang="en-US" sz="2000" dirty="0">
                <a:latin typeface="Times" charset="0"/>
                <a:ea typeface="ＭＳ Ｐゴシック" charset="0"/>
                <a:cs typeface="ＭＳ Ｐゴシック" charset="0"/>
              </a:rPr>
              <a:t>(latest available…) data</a:t>
            </a:r>
          </a:p>
        </p:txBody>
      </p:sp>
      <p:sp>
        <p:nvSpPr>
          <p:cNvPr id="2" name="TextBox 1"/>
          <p:cNvSpPr txBox="1"/>
          <p:nvPr/>
        </p:nvSpPr>
        <p:spPr>
          <a:xfrm>
            <a:off x="347472" y="1043809"/>
            <a:ext cx="8567928" cy="5201424"/>
          </a:xfrm>
          <a:prstGeom prst="rect">
            <a:avLst/>
          </a:prstGeom>
          <a:noFill/>
        </p:spPr>
        <p:txBody>
          <a:bodyPr wrap="square" rtlCol="0">
            <a:spAutoFit/>
          </a:bodyPr>
          <a:lstStyle/>
          <a:p>
            <a:endParaRPr lang="en-US" sz="1800" b="1" dirty="0" smtClean="0"/>
          </a:p>
          <a:p>
            <a:endParaRPr lang="en-US" sz="800" b="1" dirty="0" smtClean="0"/>
          </a:p>
          <a:p>
            <a:r>
              <a:rPr lang="en-US" sz="1800" b="1" dirty="0" smtClean="0"/>
              <a:t>“Nation’s </a:t>
            </a:r>
            <a:r>
              <a:rPr lang="en-US" sz="1800" b="1" dirty="0"/>
              <a:t>high school graduation rate reaches new </a:t>
            </a:r>
            <a:r>
              <a:rPr lang="en-US" sz="1800" b="1" dirty="0" smtClean="0"/>
              <a:t>record high” </a:t>
            </a:r>
            <a:r>
              <a:rPr lang="en-US" sz="1800" b="1" dirty="0"/>
              <a:t>	</a:t>
            </a:r>
            <a:r>
              <a:rPr lang="en-US" sz="1800" b="1" dirty="0" smtClean="0"/>
              <a:t>       </a:t>
            </a:r>
            <a:r>
              <a:rPr lang="en-US" sz="1800" dirty="0" smtClean="0">
                <a:solidFill>
                  <a:srgbClr val="FF0000"/>
                </a:solidFill>
              </a:rPr>
              <a:t>17 October </a:t>
            </a:r>
            <a:r>
              <a:rPr lang="en-US" sz="1800" dirty="0">
                <a:solidFill>
                  <a:srgbClr val="FF0000"/>
                </a:solidFill>
              </a:rPr>
              <a:t>2016</a:t>
            </a:r>
          </a:p>
          <a:p>
            <a:r>
              <a:rPr lang="en-US" sz="1800" i="1" dirty="0" smtClean="0"/>
              <a:t> </a:t>
            </a:r>
            <a:endParaRPr lang="en-US" sz="1000" dirty="0" smtClean="0"/>
          </a:p>
          <a:p>
            <a:r>
              <a:rPr lang="en-US" sz="1800" dirty="0" smtClean="0"/>
              <a:t>“The </a:t>
            </a:r>
            <a:r>
              <a:rPr lang="en-US" sz="1800" dirty="0"/>
              <a:t>nation’s high school graduation rose again in the 2014-2015 school year, reaching a new record high as more than 83 percent of students earned a diploma on time, according to federal data released </a:t>
            </a:r>
            <a:r>
              <a:rPr lang="en-US" sz="1800" dirty="0" smtClean="0"/>
              <a:t>Monday.  </a:t>
            </a:r>
          </a:p>
          <a:p>
            <a:r>
              <a:rPr lang="en-US" sz="1800" dirty="0" smtClean="0"/>
              <a:t>The </a:t>
            </a:r>
            <a:r>
              <a:rPr lang="en-US" sz="1800" dirty="0"/>
              <a:t>figures show gains among every group of students — including white, black, Asian, Hispanic and Native American, as well as low-income students, students with disabilities and those learning English as a second language. The broad improvement continues a trend that began with the 2010-2011 school year, when states first adopted a uniform method of reporting graduation rates</a:t>
            </a:r>
            <a:r>
              <a:rPr lang="en-US" sz="1800" dirty="0" smtClean="0"/>
              <a:t>.  </a:t>
            </a:r>
            <a:endParaRPr lang="en-US" sz="1800" dirty="0"/>
          </a:p>
          <a:p>
            <a:r>
              <a:rPr lang="en-US" sz="1800" dirty="0"/>
              <a:t>Gaps between student groups continued to close but remained large: Nearly 88 percent of white students graduated on time, 10 percentage points higher than Hispanic students (78 percent), 13 percentage points higher than black students (75 percent), and 16 percentage points above Native American and Native Alaskan students (72 percent</a:t>
            </a:r>
            <a:r>
              <a:rPr lang="en-US" sz="1800" dirty="0" smtClean="0"/>
              <a:t>).”</a:t>
            </a:r>
            <a:endParaRPr lang="en-US" sz="1800" dirty="0"/>
          </a:p>
          <a:p>
            <a:endParaRPr lang="en-US" sz="1800" dirty="0"/>
          </a:p>
          <a:p>
            <a:endParaRPr lang="en-US" sz="1800" dirty="0" smtClean="0"/>
          </a:p>
          <a:p>
            <a:r>
              <a:rPr lang="en-US" sz="1800" dirty="0" smtClean="0"/>
              <a:t>							</a:t>
            </a:r>
            <a:endParaRPr lang="en-US" sz="1800" b="1" dirty="0"/>
          </a:p>
        </p:txBody>
      </p:sp>
      <p:pic>
        <p:nvPicPr>
          <p:cNvPr id="1026" name="Picture 2" descr="he Washington Po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472" y="640461"/>
            <a:ext cx="1905000" cy="285750"/>
          </a:xfrm>
          <a:prstGeom prst="rect">
            <a:avLst/>
          </a:prstGeom>
          <a:solidFill>
            <a:schemeClr val="tx2"/>
          </a:solidFill>
        </p:spPr>
      </p:pic>
      <p:sp>
        <p:nvSpPr>
          <p:cNvPr id="4" name="TextBox 3"/>
          <p:cNvSpPr txBox="1"/>
          <p:nvPr/>
        </p:nvSpPr>
        <p:spPr>
          <a:xfrm>
            <a:off x="420005" y="6400800"/>
            <a:ext cx="8151590" cy="246221"/>
          </a:xfrm>
          <a:prstGeom prst="rect">
            <a:avLst/>
          </a:prstGeom>
          <a:noFill/>
        </p:spPr>
        <p:txBody>
          <a:bodyPr wrap="none" rtlCol="0">
            <a:spAutoFit/>
          </a:bodyPr>
          <a:lstStyle/>
          <a:p>
            <a:r>
              <a:rPr lang="en-US" sz="1000" dirty="0">
                <a:hlinkClick r:id="rId4"/>
              </a:rPr>
              <a:t>https://www.washingtonpost.com/news/education/wp/2016/10/17/nations-high-school-graduation-rate-reaches-new-record-high/?</a:t>
            </a:r>
            <a:r>
              <a:rPr lang="en-US" sz="1000" dirty="0" smtClean="0">
                <a:hlinkClick r:id="rId4"/>
              </a:rPr>
              <a:t>wpisrc=nl_sb_smartbrief</a:t>
            </a:r>
            <a:r>
              <a:rPr lang="en-US" sz="1000" dirty="0" smtClean="0"/>
              <a:t> </a:t>
            </a:r>
            <a:endParaRPr lang="en-US" sz="1000" dirty="0"/>
          </a:p>
        </p:txBody>
      </p:sp>
    </p:spTree>
    <p:extLst>
      <p:ext uri="{BB962C8B-B14F-4D97-AF65-F5344CB8AC3E}">
        <p14:creationId xmlns:p14="http://schemas.microsoft.com/office/powerpoint/2010/main" val="3243218056"/>
      </p:ext>
    </p:extLst>
  </p:cSld>
  <p:clrMapOvr>
    <a:masterClrMapping/>
  </p:clrMapOvr>
  <p:transition>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716" y="953081"/>
            <a:ext cx="7366167" cy="5420848"/>
          </a:xfrm>
          <a:prstGeom prst="rect">
            <a:avLst/>
          </a:prstGeom>
        </p:spPr>
      </p:pic>
      <p:sp>
        <p:nvSpPr>
          <p:cNvPr id="8" name="Rectangle 2"/>
          <p:cNvSpPr>
            <a:spLocks noGrp="1" noChangeArrowheads="1"/>
          </p:cNvSpPr>
          <p:nvPr>
            <p:ph type="ctrTitle"/>
          </p:nvPr>
        </p:nvSpPr>
        <p:spPr>
          <a:xfrm>
            <a:off x="228600" y="21336"/>
            <a:ext cx="8534400" cy="762000"/>
          </a:xfrm>
        </p:spPr>
        <p:txBody>
          <a:bodyPr/>
          <a:lstStyle/>
          <a:p>
            <a:pPr algn="l" eaLnBrk="1" hangingPunct="1"/>
            <a:r>
              <a:rPr lang="en-US" sz="2000" dirty="0">
                <a:latin typeface="Times" charset="0"/>
                <a:ea typeface="ＭＳ Ｐゴシック" charset="0"/>
                <a:cs typeface="ＭＳ Ｐゴシック" charset="0"/>
              </a:rPr>
              <a:t>U</a:t>
            </a:r>
            <a:r>
              <a:rPr lang="en-US" sz="2000" dirty="0" smtClean="0">
                <a:latin typeface="Times" charset="0"/>
                <a:ea typeface="ＭＳ Ｐゴシック" charset="0"/>
                <a:cs typeface="ＭＳ Ｐゴシック" charset="0"/>
              </a:rPr>
              <a:t>pdating </a:t>
            </a:r>
            <a:r>
              <a:rPr lang="en-US" sz="2000" dirty="0">
                <a:latin typeface="Times" charset="0"/>
                <a:ea typeface="ＭＳ Ｐゴシック" charset="0"/>
                <a:cs typeface="ＭＳ Ｐゴシック" charset="0"/>
              </a:rPr>
              <a:t>to </a:t>
            </a:r>
            <a:r>
              <a:rPr lang="en-US" sz="2000" dirty="0" smtClean="0">
                <a:latin typeface="Times" charset="0"/>
                <a:ea typeface="ＭＳ Ｐゴシック" charset="0"/>
                <a:cs typeface="ＭＳ Ｐゴシック" charset="0"/>
              </a:rPr>
              <a:t>2015 </a:t>
            </a:r>
            <a:r>
              <a:rPr lang="en-US" sz="2000" dirty="0">
                <a:latin typeface="Times" charset="0"/>
                <a:ea typeface="ＭＳ Ｐゴシック" charset="0"/>
                <a:cs typeface="ＭＳ Ｐゴシック" charset="0"/>
              </a:rPr>
              <a:t>(latest available…) data</a:t>
            </a:r>
          </a:p>
        </p:txBody>
      </p:sp>
      <p:pic>
        <p:nvPicPr>
          <p:cNvPr id="9" name="Picture 8" descr="he Washington Po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472" y="640461"/>
            <a:ext cx="1905000" cy="285750"/>
          </a:xfrm>
          <a:prstGeom prst="rect">
            <a:avLst/>
          </a:prstGeom>
          <a:solidFill>
            <a:schemeClr val="tx2"/>
          </a:solidFill>
        </p:spPr>
      </p:pic>
      <p:sp>
        <p:nvSpPr>
          <p:cNvPr id="10" name="TextBox 9"/>
          <p:cNvSpPr txBox="1"/>
          <p:nvPr/>
        </p:nvSpPr>
        <p:spPr>
          <a:xfrm>
            <a:off x="420005" y="6400800"/>
            <a:ext cx="8151590" cy="246221"/>
          </a:xfrm>
          <a:prstGeom prst="rect">
            <a:avLst/>
          </a:prstGeom>
          <a:noFill/>
        </p:spPr>
        <p:txBody>
          <a:bodyPr wrap="none" rtlCol="0">
            <a:spAutoFit/>
          </a:bodyPr>
          <a:lstStyle/>
          <a:p>
            <a:r>
              <a:rPr lang="en-US" sz="1000" dirty="0">
                <a:hlinkClick r:id="rId5"/>
              </a:rPr>
              <a:t>https://www.washingtonpost.com/news/education/wp/2016/10/17/nations-high-school-graduation-rate-reaches-new-record-high/?</a:t>
            </a:r>
            <a:r>
              <a:rPr lang="en-US" sz="1000" dirty="0" smtClean="0">
                <a:hlinkClick r:id="rId5"/>
              </a:rPr>
              <a:t>wpisrc=nl_sb_smartbrief</a:t>
            </a:r>
            <a:r>
              <a:rPr lang="en-US" sz="1000" dirty="0" smtClean="0"/>
              <a:t> </a:t>
            </a:r>
            <a:endParaRPr lang="en-US" sz="1000" dirty="0"/>
          </a:p>
        </p:txBody>
      </p:sp>
    </p:spTree>
    <p:extLst>
      <p:ext uri="{BB962C8B-B14F-4D97-AF65-F5344CB8AC3E}">
        <p14:creationId xmlns:p14="http://schemas.microsoft.com/office/powerpoint/2010/main" val="949014986"/>
      </p:ext>
    </p:extLst>
  </p:cSld>
  <p:clrMapOvr>
    <a:masterClrMapping/>
  </p:clrMapOvr>
  <p:transition>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152400" y="152400"/>
            <a:ext cx="8305800" cy="914400"/>
          </a:xfrm>
        </p:spPr>
        <p:txBody>
          <a:bodyPr/>
          <a:lstStyle/>
          <a:p>
            <a:r>
              <a:rPr lang="en-US" dirty="0">
                <a:latin typeface="Times" charset="0"/>
                <a:ea typeface="ＭＳ Ｐゴシック" charset="0"/>
                <a:cs typeface="ＭＳ Ｐゴシック" charset="0"/>
              </a:rPr>
              <a:t>Our universities seem to do well…</a:t>
            </a:r>
          </a:p>
        </p:txBody>
      </p:sp>
      <p:sp>
        <p:nvSpPr>
          <p:cNvPr id="23555" name="TextBox 5"/>
          <p:cNvSpPr txBox="1">
            <a:spLocks noChangeArrowheads="1"/>
          </p:cNvSpPr>
          <p:nvPr/>
        </p:nvSpPr>
        <p:spPr bwMode="auto">
          <a:xfrm rot="-5400000">
            <a:off x="5590853" y="3345269"/>
            <a:ext cx="6499871"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200" dirty="0">
                <a:hlinkClick r:id="rId2"/>
              </a:rPr>
              <a:t>https://www.timeshighereducation.com/news/world-university-rankings-2015-2016-results-</a:t>
            </a:r>
            <a:r>
              <a:rPr lang="en-US" sz="1200" dirty="0" smtClean="0">
                <a:hlinkClick r:id="rId2"/>
              </a:rPr>
              <a:t>announced</a:t>
            </a:r>
            <a:r>
              <a:rPr lang="en-US" sz="1200" dirty="0" smtClean="0"/>
              <a:t> </a:t>
            </a:r>
            <a:endParaRPr lang="en-US" sz="1200" dirty="0"/>
          </a:p>
        </p:txBody>
      </p:sp>
      <p:sp>
        <p:nvSpPr>
          <p:cNvPr id="4" name="TextBox 3"/>
          <p:cNvSpPr txBox="1"/>
          <p:nvPr/>
        </p:nvSpPr>
        <p:spPr>
          <a:xfrm>
            <a:off x="2819400" y="6477000"/>
            <a:ext cx="4168047" cy="276999"/>
          </a:xfrm>
          <a:prstGeom prst="rect">
            <a:avLst/>
          </a:prstGeom>
          <a:noFill/>
        </p:spPr>
        <p:txBody>
          <a:bodyPr wrap="none" rtlCol="0">
            <a:spAutoFit/>
          </a:bodyPr>
          <a:lstStyle/>
          <a:p>
            <a:r>
              <a:rPr lang="en-US" sz="1200" i="1" dirty="0">
                <a:hlinkClick r:id="rId3"/>
              </a:rPr>
              <a:t>Times Higher Education</a:t>
            </a:r>
            <a:r>
              <a:rPr lang="en-US" sz="1200" dirty="0">
                <a:hlinkClick r:id="rId3"/>
              </a:rPr>
              <a:t> World University Rankings 2015-2016</a:t>
            </a:r>
            <a:r>
              <a:rPr lang="en-US" sz="1200" dirty="0"/>
              <a:t>, </a:t>
            </a:r>
          </a:p>
        </p:txBody>
      </p:sp>
      <p:pic>
        <p:nvPicPr>
          <p:cNvPr id="3" name="Picture 2" descr="Screen Shot 2015-10-07 at 2.37.1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7800" y="1066800"/>
            <a:ext cx="6934200" cy="5200650"/>
          </a:xfrm>
          <a:prstGeom prst="rect">
            <a:avLst/>
          </a:prstGeom>
          <a:effectLst>
            <a:outerShdw blurRad="50800" dist="38100" dir="2700000" algn="tl" rotWithShape="0">
              <a:srgbClr val="000000">
                <a:alpha val="43000"/>
              </a:srgbClr>
            </a:outerShdw>
          </a:effectLst>
        </p:spPr>
      </p:pic>
      <p:pic>
        <p:nvPicPr>
          <p:cNvPr id="5" name="Picture 4" descr="Screen Shot 2015-10-07 at 2.39.13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 y="6160516"/>
            <a:ext cx="1295400" cy="595884"/>
          </a:xfrm>
          <a:prstGeom prst="rect">
            <a:avLst/>
          </a:prstGeom>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ChangeArrowheads="1"/>
          </p:cNvSpPr>
          <p:nvPr/>
        </p:nvSpPr>
        <p:spPr bwMode="auto">
          <a:xfrm rot="16200000">
            <a:off x="6128544" y="4234656"/>
            <a:ext cx="441960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r>
              <a:rPr lang="en-US" sz="1800" dirty="0">
                <a:hlinkClick r:id="rId2"/>
              </a:rPr>
              <a:t>http://nces.ed.gov/nationsreportcard/naepdata</a:t>
            </a:r>
            <a:r>
              <a:rPr lang="en-US" sz="1800" dirty="0" smtClean="0">
                <a:hlinkClick r:id="rId2"/>
              </a:rPr>
              <a:t>/</a:t>
            </a:r>
            <a:r>
              <a:rPr lang="en-US" sz="1800" dirty="0" smtClean="0"/>
              <a:t> </a:t>
            </a:r>
            <a:endParaRPr lang="en-US" sz="1800" dirty="0"/>
          </a:p>
        </p:txBody>
      </p:sp>
      <p:sp>
        <p:nvSpPr>
          <p:cNvPr id="26627" name="TextBox 3"/>
          <p:cNvSpPr txBox="1">
            <a:spLocks noChangeArrowheads="1"/>
          </p:cNvSpPr>
          <p:nvPr/>
        </p:nvSpPr>
        <p:spPr bwMode="auto">
          <a:xfrm rot="16200000">
            <a:off x="7385565" y="5035035"/>
            <a:ext cx="281940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3"/>
              </a:rPr>
              <a:t>http://nationsreportcard.gov</a:t>
            </a:r>
            <a:r>
              <a:rPr lang="en-US" sz="1800" dirty="0" smtClean="0">
                <a:hlinkClick r:id="rId3"/>
              </a:rPr>
              <a:t>/</a:t>
            </a:r>
            <a:r>
              <a:rPr lang="en-US" sz="1800" dirty="0" smtClean="0"/>
              <a:t> </a:t>
            </a:r>
            <a:endParaRPr lang="en-US" sz="1800" dirty="0"/>
          </a:p>
        </p:txBody>
      </p:sp>
      <p:pic>
        <p:nvPicPr>
          <p:cNvPr id="2" name="Picture 1" descr="Screen Shot 2015-11-20 at 2.36.1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6090" y="0"/>
            <a:ext cx="5131510" cy="6858000"/>
          </a:xfrm>
          <a:prstGeom prst="rect">
            <a:avLst/>
          </a:prstGeom>
        </p:spPr>
      </p:pic>
      <p:pic>
        <p:nvPicPr>
          <p:cNvPr id="4" name="Picture 3"/>
          <p:cNvPicPr>
            <a:picLocks noChangeAspect="1"/>
          </p:cNvPicPr>
          <p:nvPr/>
        </p:nvPicPr>
        <p:blipFill>
          <a:blip r:embed="rId5"/>
          <a:stretch>
            <a:fillRect/>
          </a:stretch>
        </p:blipFill>
        <p:spPr>
          <a:xfrm>
            <a:off x="228599" y="228600"/>
            <a:ext cx="2311217" cy="2362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4254402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304800" y="76200"/>
            <a:ext cx="6400800" cy="1905000"/>
          </a:xfrm>
        </p:spPr>
        <p:txBody>
          <a:bodyPr/>
          <a:lstStyle/>
          <a:p>
            <a:r>
              <a:rPr lang="en-US" dirty="0">
                <a:latin typeface="Times" charset="0"/>
                <a:ea typeface="ＭＳ Ｐゴシック" charset="0"/>
                <a:cs typeface="ＭＳ Ｐゴシック" charset="0"/>
              </a:rPr>
              <a:t>But internationally …</a:t>
            </a:r>
            <a:br>
              <a:rPr lang="en-US" dirty="0">
                <a:latin typeface="Times" charset="0"/>
                <a:ea typeface="ＭＳ Ｐゴシック" charset="0"/>
                <a:cs typeface="ＭＳ Ｐゴシック" charset="0"/>
              </a:rPr>
            </a:br>
            <a:r>
              <a:rPr lang="en-US" sz="3600" dirty="0" smtClean="0">
                <a:latin typeface="Times" charset="0"/>
                <a:ea typeface="ＭＳ Ｐゴシック" charset="0"/>
                <a:cs typeface="ＭＳ Ｐゴシック" charset="0"/>
              </a:rPr>
              <a:t>US reading and STEM </a:t>
            </a:r>
            <a:r>
              <a:rPr lang="en-US" sz="3600" dirty="0">
                <a:latin typeface="Times" charset="0"/>
                <a:ea typeface="ＭＳ Ｐゴシック" charset="0"/>
                <a:cs typeface="ＭＳ Ｐゴシック" charset="0"/>
              </a:rPr>
              <a:t>scores on </a:t>
            </a:r>
            <a:br>
              <a:rPr lang="en-US" sz="3600" dirty="0">
                <a:latin typeface="Times" charset="0"/>
                <a:ea typeface="ＭＳ Ｐゴシック" charset="0"/>
                <a:cs typeface="ＭＳ Ｐゴシック" charset="0"/>
              </a:rPr>
            </a:br>
            <a:r>
              <a:rPr lang="en-US" sz="3600" dirty="0">
                <a:latin typeface="Times" charset="0"/>
                <a:ea typeface="ＭＳ Ｐゴシック" charset="0"/>
                <a:cs typeface="ＭＳ Ｐゴシック" charset="0"/>
              </a:rPr>
              <a:t>P</a:t>
            </a:r>
            <a:r>
              <a:rPr lang="en-US" sz="1400" dirty="0">
                <a:latin typeface="Times" charset="0"/>
                <a:ea typeface="ＭＳ Ｐゴシック" charset="0"/>
                <a:cs typeface="ＭＳ Ｐゴシック" charset="0"/>
              </a:rPr>
              <a:t>rogram for </a:t>
            </a:r>
            <a:r>
              <a:rPr lang="en-US" sz="3600" dirty="0">
                <a:latin typeface="Times" charset="0"/>
                <a:ea typeface="ＭＳ Ｐゴシック" charset="0"/>
                <a:cs typeface="ＭＳ Ｐゴシック" charset="0"/>
              </a:rPr>
              <a:t>I</a:t>
            </a:r>
            <a:r>
              <a:rPr lang="en-US" sz="1400" dirty="0">
                <a:latin typeface="Times" charset="0"/>
                <a:ea typeface="ＭＳ Ｐゴシック" charset="0"/>
                <a:cs typeface="ＭＳ Ｐゴシック" charset="0"/>
              </a:rPr>
              <a:t>nternational</a:t>
            </a:r>
            <a:r>
              <a:rPr lang="en-US" sz="3600" dirty="0">
                <a:latin typeface="Times" charset="0"/>
                <a:ea typeface="ＭＳ Ｐゴシック" charset="0"/>
                <a:cs typeface="ＭＳ Ｐゴシック" charset="0"/>
              </a:rPr>
              <a:t> S</a:t>
            </a:r>
            <a:r>
              <a:rPr lang="en-US" sz="1400" dirty="0">
                <a:latin typeface="Times" charset="0"/>
                <a:ea typeface="ＭＳ Ｐゴシック" charset="0"/>
                <a:cs typeface="ＭＳ Ｐゴシック" charset="0"/>
              </a:rPr>
              <a:t>tudent</a:t>
            </a:r>
            <a:r>
              <a:rPr lang="en-US" sz="3600" dirty="0">
                <a:latin typeface="Times" charset="0"/>
                <a:ea typeface="ＭＳ Ｐゴシック" charset="0"/>
                <a:cs typeface="ＭＳ Ｐゴシック" charset="0"/>
              </a:rPr>
              <a:t> A</a:t>
            </a:r>
            <a:r>
              <a:rPr lang="en-US" sz="1400" dirty="0">
                <a:latin typeface="Times" charset="0"/>
                <a:ea typeface="ＭＳ Ｐゴシック" charset="0"/>
                <a:cs typeface="ＭＳ Ｐゴシック" charset="0"/>
              </a:rPr>
              <a:t>ssessment</a:t>
            </a:r>
            <a:r>
              <a:rPr lang="en-US" sz="3600" dirty="0">
                <a:latin typeface="Times" charset="0"/>
                <a:ea typeface="ＭＳ Ｐゴシック" charset="0"/>
                <a:cs typeface="ＭＳ Ｐゴシック" charset="0"/>
              </a:rPr>
              <a:t> </a:t>
            </a:r>
          </a:p>
        </p:txBody>
      </p:sp>
      <p:pic>
        <p:nvPicPr>
          <p:cNvPr id="6" name="Picture 5" descr="Screen shot 2011-02-24 at 9.07.31 AM.png"/>
          <p:cNvPicPr>
            <a:picLocks noChangeAspect="1"/>
          </p:cNvPicPr>
          <p:nvPr/>
        </p:nvPicPr>
        <p:blipFill>
          <a:blip r:embed="rId2"/>
          <a:srcRect t="3333"/>
          <a:stretch>
            <a:fillRect/>
          </a:stretch>
        </p:blipFill>
        <p:spPr>
          <a:xfrm>
            <a:off x="6781800" y="228600"/>
            <a:ext cx="1387475" cy="6629400"/>
          </a:xfrm>
          <a:prstGeom prst="rect">
            <a:avLst/>
          </a:prstGeom>
          <a:effectLst>
            <a:outerShdw blurRad="50800" dist="38100" dir="2700000">
              <a:srgbClr val="000000">
                <a:alpha val="43000"/>
              </a:srgbClr>
            </a:outerShdw>
          </a:effectLst>
        </p:spPr>
      </p:pic>
      <p:pic>
        <p:nvPicPr>
          <p:cNvPr id="28676"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886200"/>
            <a:ext cx="2089759" cy="1981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Box 7"/>
          <p:cNvSpPr txBox="1"/>
          <p:nvPr/>
        </p:nvSpPr>
        <p:spPr>
          <a:xfrm>
            <a:off x="0" y="4114800"/>
            <a:ext cx="4708691" cy="2431435"/>
          </a:xfrm>
          <a:prstGeom prst="rect">
            <a:avLst/>
          </a:prstGeom>
          <a:noFill/>
          <a:ln>
            <a:solidFill>
              <a:schemeClr val="tx1"/>
            </a:solidFill>
          </a:ln>
          <a:effectLst>
            <a:outerShdw blurRad="50800" dist="38100" dir="2700000" algn="tl" rotWithShape="0">
              <a:srgbClr val="000000">
                <a:alpha val="43000"/>
              </a:srgbClr>
            </a:outerShdw>
          </a:effectLst>
        </p:spPr>
        <p:txBody>
          <a:bodyPr wrap="square" rtlCol="0">
            <a:spAutoFit/>
          </a:bodyPr>
          <a:lstStyle/>
          <a:p>
            <a:r>
              <a:rPr lang="en-US" sz="1600" dirty="0" smtClean="0">
                <a:latin typeface="Stencil"/>
              </a:rPr>
              <a:t>EDUCATION WEEK</a:t>
            </a:r>
            <a:r>
              <a:rPr lang="en-US" sz="1400" dirty="0" smtClean="0"/>
              <a:t/>
            </a:r>
            <a:br>
              <a:rPr lang="en-US" sz="1400" dirty="0" smtClean="0"/>
            </a:br>
            <a:r>
              <a:rPr lang="en-US" sz="1400" dirty="0" smtClean="0"/>
              <a:t>Published in Print: January 12, 2012, as </a:t>
            </a:r>
          </a:p>
          <a:p>
            <a:r>
              <a:rPr lang="en-US" sz="1400" b="1" dirty="0" smtClean="0"/>
              <a:t>“U.S. Education Pressured by International Comparisons”</a:t>
            </a:r>
          </a:p>
          <a:p>
            <a:r>
              <a:rPr lang="en-US" sz="1400" dirty="0" smtClean="0"/>
              <a:t>By </a:t>
            </a:r>
            <a:r>
              <a:rPr lang="en-US" sz="1400" dirty="0" smtClean="0">
                <a:hlinkClick r:id="rId4"/>
              </a:rPr>
              <a:t>Sean Cavanagh</a:t>
            </a:r>
            <a:r>
              <a:rPr lang="en-US" sz="1400" dirty="0" smtClean="0"/>
              <a:t> </a:t>
            </a:r>
          </a:p>
          <a:p>
            <a:endParaRPr lang="en-US" sz="1400" dirty="0" smtClean="0"/>
          </a:p>
          <a:p>
            <a:r>
              <a:rPr lang="en-US" sz="1400" dirty="0" smtClean="0"/>
              <a:t>“Concern over American students' middling scores on high-profile tests vies with caution about cultural and political factors that shape school improvement …. ”</a:t>
            </a:r>
          </a:p>
          <a:p>
            <a:endParaRPr lang="en-US" sz="1400" b="1" dirty="0" smtClean="0"/>
          </a:p>
          <a:p>
            <a:endParaRPr lang="en-US" dirty="0"/>
          </a:p>
        </p:txBody>
      </p:sp>
      <p:pic>
        <p:nvPicPr>
          <p:cNvPr id="2" name="Picture 1" descr="Screen shot 2013-11-19 at 4.17.12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 y="2361251"/>
            <a:ext cx="5334513" cy="990600"/>
          </a:xfrm>
          <a:prstGeom prst="rect">
            <a:avLst/>
          </a:prstGeom>
          <a:ln>
            <a:solidFill>
              <a:schemeClr val="tx1"/>
            </a:solidFill>
          </a:ln>
          <a:effectLst>
            <a:outerShdw blurRad="50800" dist="38100" dir="2700000" algn="tl" rotWithShape="0">
              <a:srgbClr val="000000">
                <a:alpha val="43000"/>
              </a:srgbClr>
            </a:outerShdw>
          </a:effectLst>
        </p:spPr>
      </p:pic>
      <p:pic>
        <p:nvPicPr>
          <p:cNvPr id="3" name="Picture 2" descr="Screen shot 2013-11-19 at 4.18.28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00" y="3351851"/>
            <a:ext cx="5410200" cy="458149"/>
          </a:xfrm>
          <a:prstGeom prst="rect">
            <a:avLst/>
          </a:prstGeom>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2066</TotalTime>
  <Words>688</Words>
  <Application>Microsoft Macintosh PowerPoint</Application>
  <PresentationFormat>On-screen Show (4:3)</PresentationFormat>
  <Paragraphs>124</Paragraphs>
  <Slides>38</Slides>
  <Notes>14</Notes>
  <HiddenSlides>0</HiddenSlides>
  <MMClips>0</MMClips>
  <ScaleCrop>false</ScaleCrop>
  <HeadingPairs>
    <vt:vector size="10" baseType="variant">
      <vt:variant>
        <vt:lpstr>Fonts Used</vt:lpstr>
      </vt:variant>
      <vt:variant>
        <vt:i4>3</vt:i4>
      </vt:variant>
      <vt:variant>
        <vt:lpstr>Theme</vt:lpstr>
      </vt:variant>
      <vt:variant>
        <vt:i4>1</vt:i4>
      </vt:variant>
      <vt:variant>
        <vt:lpstr>Links</vt:lpstr>
      </vt:variant>
      <vt:variant>
        <vt:i4>3</vt:i4>
      </vt:variant>
      <vt:variant>
        <vt:lpstr>Embedded OLE Servers</vt:lpstr>
      </vt:variant>
      <vt:variant>
        <vt:i4>1</vt:i4>
      </vt:variant>
      <vt:variant>
        <vt:lpstr>Slide Titles</vt:lpstr>
      </vt:variant>
      <vt:variant>
        <vt:i4>38</vt:i4>
      </vt:variant>
    </vt:vector>
  </HeadingPairs>
  <TitlesOfParts>
    <vt:vector size="46" baseType="lpstr">
      <vt:lpstr>ＭＳ Ｐゴシック</vt:lpstr>
      <vt:lpstr>Stencil</vt:lpstr>
      <vt:lpstr>Times</vt:lpstr>
      <vt:lpstr>Blank</vt:lpstr>
      <vt:lpstr>\\localhost\Users\mroddy\COURSES\ TEED 522\Assessment\PowerPoint presentations\Document1!OLE_LINK1</vt:lpstr>
      <vt:lpstr>\\localhost\Users\mroddy\COURSES\ TEED 522\Assessment\PowerPoint presentations\Document1!OLE_LINK2</vt:lpstr>
      <vt:lpstr>\\localhost\Users\mroddy\COURSES\ TEED 522\Assessment\PowerPoint presentations\Document1!OLE_LINK3</vt:lpstr>
      <vt:lpstr>Worksheet</vt:lpstr>
      <vt:lpstr>¿Who Graduates?</vt:lpstr>
      <vt:lpstr>First the good news:</vt:lpstr>
      <vt:lpstr>PowerPoint Presentation</vt:lpstr>
      <vt:lpstr>PowerPoint Presentation</vt:lpstr>
      <vt:lpstr>Updating to 2015 (latest available…) data</vt:lpstr>
      <vt:lpstr>Updating to 2015 (latest available…) data</vt:lpstr>
      <vt:lpstr>Our universities seem to do well…</vt:lpstr>
      <vt:lpstr>PowerPoint Presentation</vt:lpstr>
      <vt:lpstr>But internationally … US reading and STEM scores on  Program for International Student Assessment </vt:lpstr>
      <vt:lpstr>But wait a minute …</vt:lpstr>
      <vt:lpstr>PowerPoint Presentation</vt:lpstr>
      <vt:lpstr>Gasp!</vt:lpstr>
      <vt:lpstr>&lt;10% poverty</vt:lpstr>
      <vt:lpstr>10 – 24.9% poverty </vt:lpstr>
      <vt:lpstr>PowerPoint Presentation</vt:lpstr>
      <vt:lpstr>Yellow dots: US 0-10, 10-25, 25-50, avg, 50-75 and 75-100% kids in poverty</vt:lpstr>
      <vt:lpstr>PowerPoint Presentation</vt:lpstr>
      <vt:lpstr>PowerPoint Presentation</vt:lpstr>
      <vt:lpstr>PowerPoint Presentation</vt:lpstr>
      <vt:lpstr>Class of 2015 – Washington State</vt:lpstr>
      <vt:lpstr>Class of 2015 – Washington State</vt:lpstr>
      <vt:lpstr>Who does not graduate? </vt:lpstr>
      <vt:lpstr>Why not?</vt:lpstr>
      <vt:lpstr>PowerPoint Presentation</vt:lpstr>
      <vt:lpstr>PowerPoint Presentation</vt:lpstr>
      <vt:lpstr>PowerPoint Presentation</vt:lpstr>
      <vt:lpstr>PowerPoint Presentation</vt:lpstr>
      <vt:lpstr>PowerPoint Presentation</vt:lpstr>
      <vt:lpstr>PowerPoint Presentation</vt:lpstr>
      <vt:lpstr>Adjusted Cohort Graduation Rate (four-year) Class of 2011</vt:lpstr>
      <vt:lpstr>PowerPoint Presentation</vt:lpstr>
      <vt:lpstr>PowerPoint Presentation</vt:lpstr>
      <vt:lpstr>PowerPoint Presentation</vt:lpstr>
      <vt:lpstr>PowerPoint Presentation</vt:lpstr>
      <vt:lpstr>PowerPoint Presentation</vt:lpstr>
      <vt:lpstr>Educating more people  to a higher degree </vt:lpstr>
      <vt:lpstr>And on the WASL/HSPE:</vt:lpstr>
      <vt:lpstr>First the good news:</vt:lpstr>
    </vt:vector>
  </TitlesOfParts>
  <Company>Seattle University</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should an accountability system do?</dc:title>
  <dc:creator>Mark Roddy</dc:creator>
  <cp:lastModifiedBy>Microsoft Office User</cp:lastModifiedBy>
  <cp:revision>148</cp:revision>
  <cp:lastPrinted>2016-11-17T01:17:43Z</cp:lastPrinted>
  <dcterms:created xsi:type="dcterms:W3CDTF">2012-11-18T06:16:47Z</dcterms:created>
  <dcterms:modified xsi:type="dcterms:W3CDTF">2016-11-17T01:18:16Z</dcterms:modified>
</cp:coreProperties>
</file>